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4" r:id="rId5"/>
    <p:sldId id="265" r:id="rId6"/>
    <p:sldId id="259" r:id="rId7"/>
    <p:sldId id="266" r:id="rId8"/>
    <p:sldId id="268" r:id="rId9"/>
    <p:sldId id="269" r:id="rId10"/>
    <p:sldId id="270" r:id="rId11"/>
    <p:sldId id="271" r:id="rId12"/>
    <p:sldId id="272" r:id="rId13"/>
    <p:sldId id="273" r:id="rId14"/>
    <p:sldId id="274" r:id="rId15"/>
    <p:sldId id="275" r:id="rId16"/>
    <p:sldId id="276" r:id="rId17"/>
    <p:sldId id="277" r:id="rId18"/>
    <p:sldId id="260" r:id="rId19"/>
    <p:sldId id="278" r:id="rId20"/>
    <p:sldId id="279" r:id="rId21"/>
    <p:sldId id="280" r:id="rId22"/>
    <p:sldId id="261" r:id="rId23"/>
    <p:sldId id="281" r:id="rId24"/>
    <p:sldId id="282" r:id="rId25"/>
    <p:sldId id="283" r:id="rId26"/>
    <p:sldId id="284" r:id="rId27"/>
    <p:sldId id="285" r:id="rId28"/>
    <p:sldId id="286" r:id="rId29"/>
    <p:sldId id="287" r:id="rId30"/>
    <p:sldId id="288" r:id="rId31"/>
    <p:sldId id="262" r:id="rId32"/>
    <p:sldId id="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1" autoAdjust="0"/>
    <p:restoredTop sz="94660"/>
  </p:normalViewPr>
  <p:slideViewPr>
    <p:cSldViewPr snapToGrid="0">
      <p:cViewPr varScale="1">
        <p:scale>
          <a:sx n="89" d="100"/>
          <a:sy n="89" d="100"/>
        </p:scale>
        <p:origin x="24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A01899-3D14-47DB-938B-3D57BE7FBDA3}"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71B66-2EB4-4707-A3C9-40E3484AF1D4}" type="slidenum">
              <a:rPr lang="en-US" smtClean="0"/>
              <a:t>‹#›</a:t>
            </a:fld>
            <a:endParaRPr lang="en-US"/>
          </a:p>
        </p:txBody>
      </p:sp>
    </p:spTree>
    <p:extLst>
      <p:ext uri="{BB962C8B-B14F-4D97-AF65-F5344CB8AC3E}">
        <p14:creationId xmlns:p14="http://schemas.microsoft.com/office/powerpoint/2010/main" val="2823509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01899-3D14-47DB-938B-3D57BE7FBDA3}"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71B66-2EB4-4707-A3C9-40E3484AF1D4}" type="slidenum">
              <a:rPr lang="en-US" smtClean="0"/>
              <a:t>‹#›</a:t>
            </a:fld>
            <a:endParaRPr lang="en-US"/>
          </a:p>
        </p:txBody>
      </p:sp>
    </p:spTree>
    <p:extLst>
      <p:ext uri="{BB962C8B-B14F-4D97-AF65-F5344CB8AC3E}">
        <p14:creationId xmlns:p14="http://schemas.microsoft.com/office/powerpoint/2010/main" val="1908881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01899-3D14-47DB-938B-3D57BE7FBDA3}"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71B66-2EB4-4707-A3C9-40E3484AF1D4}" type="slidenum">
              <a:rPr lang="en-US" smtClean="0"/>
              <a:t>‹#›</a:t>
            </a:fld>
            <a:endParaRPr lang="en-US"/>
          </a:p>
        </p:txBody>
      </p:sp>
    </p:spTree>
    <p:extLst>
      <p:ext uri="{BB962C8B-B14F-4D97-AF65-F5344CB8AC3E}">
        <p14:creationId xmlns:p14="http://schemas.microsoft.com/office/powerpoint/2010/main" val="1581834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A01899-3D14-47DB-938B-3D57BE7FBDA3}"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71B66-2EB4-4707-A3C9-40E3484AF1D4}" type="slidenum">
              <a:rPr lang="en-US" smtClean="0"/>
              <a:t>‹#›</a:t>
            </a:fld>
            <a:endParaRPr lang="en-US"/>
          </a:p>
        </p:txBody>
      </p:sp>
    </p:spTree>
    <p:extLst>
      <p:ext uri="{BB962C8B-B14F-4D97-AF65-F5344CB8AC3E}">
        <p14:creationId xmlns:p14="http://schemas.microsoft.com/office/powerpoint/2010/main" val="723888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A01899-3D14-47DB-938B-3D57BE7FBDA3}" type="datetimeFigureOut">
              <a:rPr lang="en-US" smtClean="0"/>
              <a:t>5/25/2021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C71B66-2EB4-4707-A3C9-40E3484AF1D4}" type="slidenum">
              <a:rPr lang="en-US" smtClean="0"/>
              <a:t>‹#›</a:t>
            </a:fld>
            <a:endParaRPr lang="en-US"/>
          </a:p>
        </p:txBody>
      </p:sp>
    </p:spTree>
    <p:extLst>
      <p:ext uri="{BB962C8B-B14F-4D97-AF65-F5344CB8AC3E}">
        <p14:creationId xmlns:p14="http://schemas.microsoft.com/office/powerpoint/2010/main" val="19718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A01899-3D14-47DB-938B-3D57BE7FBDA3}"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71B66-2EB4-4707-A3C9-40E3484AF1D4}" type="slidenum">
              <a:rPr lang="en-US" smtClean="0"/>
              <a:t>‹#›</a:t>
            </a:fld>
            <a:endParaRPr lang="en-US"/>
          </a:p>
        </p:txBody>
      </p:sp>
    </p:spTree>
    <p:extLst>
      <p:ext uri="{BB962C8B-B14F-4D97-AF65-F5344CB8AC3E}">
        <p14:creationId xmlns:p14="http://schemas.microsoft.com/office/powerpoint/2010/main" val="97676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A01899-3D14-47DB-938B-3D57BE7FBDA3}" type="datetimeFigureOut">
              <a:rPr lang="en-US" smtClean="0"/>
              <a:t>5/25/2021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C71B66-2EB4-4707-A3C9-40E3484AF1D4}" type="slidenum">
              <a:rPr lang="en-US" smtClean="0"/>
              <a:t>‹#›</a:t>
            </a:fld>
            <a:endParaRPr lang="en-US"/>
          </a:p>
        </p:txBody>
      </p:sp>
    </p:spTree>
    <p:extLst>
      <p:ext uri="{BB962C8B-B14F-4D97-AF65-F5344CB8AC3E}">
        <p14:creationId xmlns:p14="http://schemas.microsoft.com/office/powerpoint/2010/main" val="4241762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A01899-3D14-47DB-938B-3D57BE7FBDA3}" type="datetimeFigureOut">
              <a:rPr lang="en-US" smtClean="0"/>
              <a:t>5/25/2021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C71B66-2EB4-4707-A3C9-40E3484AF1D4}" type="slidenum">
              <a:rPr lang="en-US" smtClean="0"/>
              <a:t>‹#›</a:t>
            </a:fld>
            <a:endParaRPr lang="en-US"/>
          </a:p>
        </p:txBody>
      </p:sp>
    </p:spTree>
    <p:extLst>
      <p:ext uri="{BB962C8B-B14F-4D97-AF65-F5344CB8AC3E}">
        <p14:creationId xmlns:p14="http://schemas.microsoft.com/office/powerpoint/2010/main" val="3470085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01899-3D14-47DB-938B-3D57BE7FBDA3}" type="datetimeFigureOut">
              <a:rPr lang="en-US" smtClean="0"/>
              <a:t>5/25/2021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C71B66-2EB4-4707-A3C9-40E3484AF1D4}" type="slidenum">
              <a:rPr lang="en-US" smtClean="0"/>
              <a:t>‹#›</a:t>
            </a:fld>
            <a:endParaRPr lang="en-US"/>
          </a:p>
        </p:txBody>
      </p:sp>
    </p:spTree>
    <p:extLst>
      <p:ext uri="{BB962C8B-B14F-4D97-AF65-F5344CB8AC3E}">
        <p14:creationId xmlns:p14="http://schemas.microsoft.com/office/powerpoint/2010/main" val="3412051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A01899-3D14-47DB-938B-3D57BE7FBDA3}"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71B66-2EB4-4707-A3C9-40E3484AF1D4}" type="slidenum">
              <a:rPr lang="en-US" smtClean="0"/>
              <a:t>‹#›</a:t>
            </a:fld>
            <a:endParaRPr lang="en-US"/>
          </a:p>
        </p:txBody>
      </p:sp>
    </p:spTree>
    <p:extLst>
      <p:ext uri="{BB962C8B-B14F-4D97-AF65-F5344CB8AC3E}">
        <p14:creationId xmlns:p14="http://schemas.microsoft.com/office/powerpoint/2010/main" val="195189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A01899-3D14-47DB-938B-3D57BE7FBDA3}" type="datetimeFigureOut">
              <a:rPr lang="en-US" smtClean="0"/>
              <a:t>5/25/2021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C71B66-2EB4-4707-A3C9-40E3484AF1D4}" type="slidenum">
              <a:rPr lang="en-US" smtClean="0"/>
              <a:t>‹#›</a:t>
            </a:fld>
            <a:endParaRPr lang="en-US"/>
          </a:p>
        </p:txBody>
      </p:sp>
    </p:spTree>
    <p:extLst>
      <p:ext uri="{BB962C8B-B14F-4D97-AF65-F5344CB8AC3E}">
        <p14:creationId xmlns:p14="http://schemas.microsoft.com/office/powerpoint/2010/main" val="2198687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A01899-3D14-47DB-938B-3D57BE7FBDA3}" type="datetimeFigureOut">
              <a:rPr lang="en-US" smtClean="0"/>
              <a:t>5/25/2021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C71B66-2EB4-4707-A3C9-40E3484AF1D4}" type="slidenum">
              <a:rPr lang="en-US" smtClean="0"/>
              <a:t>‹#›</a:t>
            </a:fld>
            <a:endParaRPr lang="en-US"/>
          </a:p>
        </p:txBody>
      </p:sp>
    </p:spTree>
    <p:extLst>
      <p:ext uri="{BB962C8B-B14F-4D97-AF65-F5344CB8AC3E}">
        <p14:creationId xmlns:p14="http://schemas.microsoft.com/office/powerpoint/2010/main" val="337284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Wailupe</a:t>
            </a:r>
            <a:r>
              <a:rPr lang="en-US" dirty="0" smtClean="0"/>
              <a:t> Stream Emergency Repairs</a:t>
            </a:r>
            <a:endParaRPr lang="en-US" dirty="0"/>
          </a:p>
        </p:txBody>
      </p:sp>
      <p:sp>
        <p:nvSpPr>
          <p:cNvPr id="3" name="Subtitle 2"/>
          <p:cNvSpPr>
            <a:spLocks noGrp="1"/>
          </p:cNvSpPr>
          <p:nvPr>
            <p:ph type="subTitle" idx="1"/>
          </p:nvPr>
        </p:nvSpPr>
        <p:spPr/>
        <p:txBody>
          <a:bodyPr/>
          <a:lstStyle/>
          <a:p>
            <a:r>
              <a:rPr lang="en-US" dirty="0" smtClean="0"/>
              <a:t>City and County of Honolulu</a:t>
            </a:r>
            <a:endParaRPr lang="en-US" dirty="0"/>
          </a:p>
        </p:txBody>
      </p:sp>
    </p:spTree>
    <p:extLst>
      <p:ext uri="{BB962C8B-B14F-4D97-AF65-F5344CB8AC3E}">
        <p14:creationId xmlns:p14="http://schemas.microsoft.com/office/powerpoint/2010/main" val="3131322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Hind Drive Bridge and </a:t>
            </a:r>
            <a:r>
              <a:rPr lang="en-US" dirty="0" err="1" smtClean="0"/>
              <a:t>Ani</a:t>
            </a:r>
            <a:r>
              <a:rPr lang="en-US" dirty="0" smtClean="0"/>
              <a:t> St. Bridge – After Storm</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7794" y="897361"/>
            <a:ext cx="4695056" cy="352129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6629" y="897361"/>
            <a:ext cx="4689376" cy="3517032"/>
          </a:xfrm>
          <a:prstGeom prst="rect">
            <a:avLst/>
          </a:prstGeom>
        </p:spPr>
      </p:pic>
      <p:sp>
        <p:nvSpPr>
          <p:cNvPr id="8" name="TextBox 7"/>
          <p:cNvSpPr txBox="1"/>
          <p:nvPr/>
        </p:nvSpPr>
        <p:spPr>
          <a:xfrm>
            <a:off x="2021903" y="4660366"/>
            <a:ext cx="2629609" cy="923330"/>
          </a:xfrm>
          <a:prstGeom prst="rect">
            <a:avLst/>
          </a:prstGeom>
          <a:noFill/>
        </p:spPr>
        <p:txBody>
          <a:bodyPr wrap="square" rtlCol="0">
            <a:spAutoFit/>
          </a:bodyPr>
          <a:lstStyle/>
          <a:p>
            <a:r>
              <a:rPr lang="en-US" dirty="0" smtClean="0"/>
              <a:t>Looking downstream, 10-11 properties from </a:t>
            </a:r>
            <a:r>
              <a:rPr lang="en-US" dirty="0" err="1" smtClean="0"/>
              <a:t>Ani</a:t>
            </a:r>
            <a:r>
              <a:rPr lang="en-US" dirty="0" smtClean="0"/>
              <a:t> St. Bridge</a:t>
            </a:r>
            <a:endParaRPr lang="en-US" dirty="0"/>
          </a:p>
        </p:txBody>
      </p:sp>
      <p:sp>
        <p:nvSpPr>
          <p:cNvPr id="9" name="TextBox 8"/>
          <p:cNvSpPr txBox="1"/>
          <p:nvPr/>
        </p:nvSpPr>
        <p:spPr>
          <a:xfrm>
            <a:off x="7256512" y="4660366"/>
            <a:ext cx="2629609" cy="923330"/>
          </a:xfrm>
          <a:prstGeom prst="rect">
            <a:avLst/>
          </a:prstGeom>
          <a:noFill/>
        </p:spPr>
        <p:txBody>
          <a:bodyPr wrap="square" rtlCol="0">
            <a:spAutoFit/>
          </a:bodyPr>
          <a:lstStyle/>
          <a:p>
            <a:r>
              <a:rPr lang="en-US" dirty="0" smtClean="0"/>
              <a:t>Looking downstream 11-12 properties from </a:t>
            </a:r>
            <a:r>
              <a:rPr lang="en-US" dirty="0" err="1" smtClean="0"/>
              <a:t>Ani</a:t>
            </a:r>
            <a:r>
              <a:rPr lang="en-US" dirty="0" smtClean="0"/>
              <a:t> St. Bridge</a:t>
            </a:r>
            <a:endParaRPr lang="en-US" dirty="0"/>
          </a:p>
        </p:txBody>
      </p:sp>
    </p:spTree>
    <p:extLst>
      <p:ext uri="{BB962C8B-B14F-4D97-AF65-F5344CB8AC3E}">
        <p14:creationId xmlns:p14="http://schemas.microsoft.com/office/powerpoint/2010/main" val="716578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a:t>
            </a:r>
            <a:r>
              <a:rPr lang="en-US" dirty="0" err="1" smtClean="0"/>
              <a:t>Ani</a:t>
            </a:r>
            <a:r>
              <a:rPr lang="en-US" dirty="0" smtClean="0"/>
              <a:t> St. Bridge and Debris Basin – After Storm</a:t>
            </a:r>
          </a:p>
          <a:p>
            <a:endParaRPr lang="en-US" dirty="0" smtClean="0"/>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5009" y="897361"/>
            <a:ext cx="4695056" cy="352129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7361" y="901621"/>
            <a:ext cx="4689374" cy="3517031"/>
          </a:xfrm>
          <a:prstGeom prst="rect">
            <a:avLst/>
          </a:prstGeom>
        </p:spPr>
      </p:pic>
      <p:sp>
        <p:nvSpPr>
          <p:cNvPr id="5" name="TextBox 4"/>
          <p:cNvSpPr txBox="1"/>
          <p:nvPr/>
        </p:nvSpPr>
        <p:spPr>
          <a:xfrm>
            <a:off x="2021903" y="4660366"/>
            <a:ext cx="2629609" cy="646331"/>
          </a:xfrm>
          <a:prstGeom prst="rect">
            <a:avLst/>
          </a:prstGeom>
          <a:noFill/>
        </p:spPr>
        <p:txBody>
          <a:bodyPr wrap="square" rtlCol="0">
            <a:spAutoFit/>
          </a:bodyPr>
          <a:lstStyle/>
          <a:p>
            <a:r>
              <a:rPr lang="en-US" dirty="0" smtClean="0"/>
              <a:t>Looking downstream at </a:t>
            </a:r>
            <a:r>
              <a:rPr lang="en-US" dirty="0" err="1" smtClean="0"/>
              <a:t>Ani</a:t>
            </a:r>
            <a:r>
              <a:rPr lang="en-US" dirty="0" smtClean="0"/>
              <a:t> St. Bridge</a:t>
            </a:r>
            <a:endParaRPr lang="en-US" dirty="0"/>
          </a:p>
        </p:txBody>
      </p:sp>
      <p:sp>
        <p:nvSpPr>
          <p:cNvPr id="8" name="TextBox 7"/>
          <p:cNvSpPr txBox="1"/>
          <p:nvPr/>
        </p:nvSpPr>
        <p:spPr>
          <a:xfrm>
            <a:off x="6996201" y="4704855"/>
            <a:ext cx="2629609" cy="646331"/>
          </a:xfrm>
          <a:prstGeom prst="rect">
            <a:avLst/>
          </a:prstGeom>
          <a:noFill/>
        </p:spPr>
        <p:txBody>
          <a:bodyPr wrap="square" rtlCol="0">
            <a:spAutoFit/>
          </a:bodyPr>
          <a:lstStyle/>
          <a:p>
            <a:r>
              <a:rPr lang="en-US" dirty="0" smtClean="0"/>
              <a:t>6-7 properties upstream of </a:t>
            </a:r>
            <a:r>
              <a:rPr lang="en-US" dirty="0" err="1" smtClean="0"/>
              <a:t>Ani</a:t>
            </a:r>
            <a:r>
              <a:rPr lang="en-US" dirty="0" smtClean="0"/>
              <a:t> St. Bridge</a:t>
            </a:r>
            <a:endParaRPr lang="en-US" dirty="0"/>
          </a:p>
        </p:txBody>
      </p:sp>
    </p:spTree>
    <p:extLst>
      <p:ext uri="{BB962C8B-B14F-4D97-AF65-F5344CB8AC3E}">
        <p14:creationId xmlns:p14="http://schemas.microsoft.com/office/powerpoint/2010/main" val="4265605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a:t>
            </a:r>
            <a:r>
              <a:rPr lang="en-US" dirty="0" err="1" smtClean="0"/>
              <a:t>Ani</a:t>
            </a:r>
            <a:r>
              <a:rPr lang="en-US" dirty="0" smtClean="0"/>
              <a:t> St. Bridge and Debris Basin – After Storm</a:t>
            </a:r>
          </a:p>
          <a:p>
            <a:endParaRPr lang="en-US" dirty="0" smtClean="0"/>
          </a:p>
          <a:p>
            <a:endParaRPr lang="en-US" dirty="0"/>
          </a:p>
        </p:txBody>
      </p:sp>
      <p:sp>
        <p:nvSpPr>
          <p:cNvPr id="5" name="TextBox 4"/>
          <p:cNvSpPr txBox="1"/>
          <p:nvPr/>
        </p:nvSpPr>
        <p:spPr>
          <a:xfrm>
            <a:off x="2021903" y="4660366"/>
            <a:ext cx="2629609" cy="923330"/>
          </a:xfrm>
          <a:prstGeom prst="rect">
            <a:avLst/>
          </a:prstGeom>
          <a:noFill/>
        </p:spPr>
        <p:txBody>
          <a:bodyPr wrap="square" rtlCol="0">
            <a:spAutoFit/>
          </a:bodyPr>
          <a:lstStyle/>
          <a:p>
            <a:r>
              <a:rPr lang="en-US" dirty="0">
                <a:solidFill>
                  <a:prstClr val="black"/>
                </a:solidFill>
              </a:rPr>
              <a:t>Looking </a:t>
            </a:r>
            <a:r>
              <a:rPr lang="en-US" dirty="0" smtClean="0">
                <a:solidFill>
                  <a:prstClr val="black"/>
                </a:solidFill>
              </a:rPr>
              <a:t>upstream, 10-11 properties upstream of </a:t>
            </a:r>
            <a:r>
              <a:rPr lang="en-US" dirty="0" err="1">
                <a:solidFill>
                  <a:prstClr val="black"/>
                </a:solidFill>
              </a:rPr>
              <a:t>Ani</a:t>
            </a:r>
            <a:r>
              <a:rPr lang="en-US" dirty="0">
                <a:solidFill>
                  <a:prstClr val="black"/>
                </a:solidFill>
              </a:rPr>
              <a:t> St. Bridge</a:t>
            </a:r>
          </a:p>
        </p:txBody>
      </p:sp>
      <p:sp>
        <p:nvSpPr>
          <p:cNvPr id="8" name="TextBox 7"/>
          <p:cNvSpPr txBox="1"/>
          <p:nvPr/>
        </p:nvSpPr>
        <p:spPr>
          <a:xfrm>
            <a:off x="6996201" y="4704855"/>
            <a:ext cx="2629609" cy="923330"/>
          </a:xfrm>
          <a:prstGeom prst="rect">
            <a:avLst/>
          </a:prstGeom>
          <a:noFill/>
        </p:spPr>
        <p:txBody>
          <a:bodyPr wrap="square" rtlCol="0">
            <a:spAutoFit/>
          </a:bodyPr>
          <a:lstStyle/>
          <a:p>
            <a:r>
              <a:rPr lang="en-US" dirty="0">
                <a:solidFill>
                  <a:prstClr val="black"/>
                </a:solidFill>
              </a:rPr>
              <a:t>Looking </a:t>
            </a:r>
            <a:r>
              <a:rPr lang="en-US" dirty="0" smtClean="0">
                <a:solidFill>
                  <a:prstClr val="black"/>
                </a:solidFill>
              </a:rPr>
              <a:t>downstream</a:t>
            </a:r>
            <a:r>
              <a:rPr lang="en-US" dirty="0">
                <a:solidFill>
                  <a:prstClr val="black"/>
                </a:solidFill>
              </a:rPr>
              <a:t>, </a:t>
            </a:r>
            <a:r>
              <a:rPr lang="en-US" dirty="0" smtClean="0">
                <a:solidFill>
                  <a:prstClr val="black"/>
                </a:solidFill>
              </a:rPr>
              <a:t>12-13 </a:t>
            </a:r>
            <a:r>
              <a:rPr lang="en-US" dirty="0">
                <a:solidFill>
                  <a:prstClr val="black"/>
                </a:solidFill>
              </a:rPr>
              <a:t>properties upstream of </a:t>
            </a:r>
            <a:r>
              <a:rPr lang="en-US" dirty="0" err="1">
                <a:solidFill>
                  <a:prstClr val="black"/>
                </a:solidFill>
              </a:rPr>
              <a:t>Ani</a:t>
            </a:r>
            <a:r>
              <a:rPr lang="en-US" dirty="0">
                <a:solidFill>
                  <a:prstClr val="black"/>
                </a:solidFill>
              </a:rPr>
              <a:t> St. Bridge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2210" y="901621"/>
            <a:ext cx="4689375" cy="351703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6082" y="902887"/>
            <a:ext cx="4687689" cy="3515766"/>
          </a:xfrm>
          <a:prstGeom prst="rect">
            <a:avLst/>
          </a:prstGeom>
        </p:spPr>
      </p:pic>
    </p:spTree>
    <p:extLst>
      <p:ext uri="{BB962C8B-B14F-4D97-AF65-F5344CB8AC3E}">
        <p14:creationId xmlns:p14="http://schemas.microsoft.com/office/powerpoint/2010/main" val="5889594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a:t>
            </a:r>
            <a:r>
              <a:rPr lang="en-US" dirty="0" err="1" smtClean="0"/>
              <a:t>Ani</a:t>
            </a:r>
            <a:r>
              <a:rPr lang="en-US" dirty="0" smtClean="0"/>
              <a:t> St. Bridge and Debris Basin – After Storm</a:t>
            </a:r>
          </a:p>
          <a:p>
            <a:endParaRPr lang="en-US" dirty="0" smtClean="0"/>
          </a:p>
          <a:p>
            <a:endParaRPr lang="en-US" dirty="0"/>
          </a:p>
        </p:txBody>
      </p:sp>
      <p:sp>
        <p:nvSpPr>
          <p:cNvPr id="5" name="TextBox 4"/>
          <p:cNvSpPr txBox="1"/>
          <p:nvPr/>
        </p:nvSpPr>
        <p:spPr>
          <a:xfrm>
            <a:off x="2021903" y="4660366"/>
            <a:ext cx="2629609" cy="923330"/>
          </a:xfrm>
          <a:prstGeom prst="rect">
            <a:avLst/>
          </a:prstGeom>
          <a:noFill/>
        </p:spPr>
        <p:txBody>
          <a:bodyPr wrap="square" rtlCol="0">
            <a:spAutoFit/>
          </a:bodyPr>
          <a:lstStyle/>
          <a:p>
            <a:r>
              <a:rPr lang="en-US" dirty="0">
                <a:solidFill>
                  <a:prstClr val="black"/>
                </a:solidFill>
              </a:rPr>
              <a:t>Looking </a:t>
            </a:r>
            <a:r>
              <a:rPr lang="en-US" dirty="0" smtClean="0">
                <a:solidFill>
                  <a:prstClr val="black"/>
                </a:solidFill>
              </a:rPr>
              <a:t>upstream, bend at 8-9 properties upstream of </a:t>
            </a:r>
            <a:r>
              <a:rPr lang="en-US" dirty="0" err="1">
                <a:solidFill>
                  <a:prstClr val="black"/>
                </a:solidFill>
              </a:rPr>
              <a:t>Ani</a:t>
            </a:r>
            <a:r>
              <a:rPr lang="en-US" dirty="0">
                <a:solidFill>
                  <a:prstClr val="black"/>
                </a:solidFill>
              </a:rPr>
              <a:t> St. Bridge</a:t>
            </a:r>
          </a:p>
        </p:txBody>
      </p:sp>
      <p:sp>
        <p:nvSpPr>
          <p:cNvPr id="8" name="TextBox 7"/>
          <p:cNvSpPr txBox="1"/>
          <p:nvPr/>
        </p:nvSpPr>
        <p:spPr>
          <a:xfrm>
            <a:off x="6996201" y="4704855"/>
            <a:ext cx="2629609" cy="923330"/>
          </a:xfrm>
          <a:prstGeom prst="rect">
            <a:avLst/>
          </a:prstGeom>
          <a:noFill/>
        </p:spPr>
        <p:txBody>
          <a:bodyPr wrap="square" rtlCol="0">
            <a:spAutoFit/>
          </a:bodyPr>
          <a:lstStyle/>
          <a:p>
            <a:r>
              <a:rPr lang="en-US" dirty="0" smtClean="0">
                <a:solidFill>
                  <a:prstClr val="black"/>
                </a:solidFill>
              </a:rPr>
              <a:t>Looking upstream, 13-14 </a:t>
            </a:r>
            <a:r>
              <a:rPr lang="en-US" dirty="0">
                <a:solidFill>
                  <a:prstClr val="black"/>
                </a:solidFill>
              </a:rPr>
              <a:t>properties upstream of </a:t>
            </a:r>
            <a:r>
              <a:rPr lang="en-US" dirty="0" err="1">
                <a:solidFill>
                  <a:prstClr val="black"/>
                </a:solidFill>
              </a:rPr>
              <a:t>Ani</a:t>
            </a:r>
            <a:r>
              <a:rPr lang="en-US" dirty="0">
                <a:solidFill>
                  <a:prstClr val="black"/>
                </a:solidFill>
              </a:rPr>
              <a:t> St. Bridge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818" y="901622"/>
            <a:ext cx="4687261" cy="351544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796" y="901622"/>
            <a:ext cx="4687261" cy="3515446"/>
          </a:xfrm>
          <a:prstGeom prst="rect">
            <a:avLst/>
          </a:prstGeom>
        </p:spPr>
      </p:pic>
    </p:spTree>
    <p:extLst>
      <p:ext uri="{BB962C8B-B14F-4D97-AF65-F5344CB8AC3E}">
        <p14:creationId xmlns:p14="http://schemas.microsoft.com/office/powerpoint/2010/main" val="838777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a:t>
            </a:r>
            <a:r>
              <a:rPr lang="en-US" dirty="0" err="1" smtClean="0"/>
              <a:t>Ani</a:t>
            </a:r>
            <a:r>
              <a:rPr lang="en-US" dirty="0" smtClean="0"/>
              <a:t> St. Bridge and Debris Basin – After Storm</a:t>
            </a:r>
          </a:p>
          <a:p>
            <a:endParaRPr lang="en-US" dirty="0" smtClean="0"/>
          </a:p>
          <a:p>
            <a:endParaRPr lang="en-US" dirty="0"/>
          </a:p>
        </p:txBody>
      </p:sp>
      <p:sp>
        <p:nvSpPr>
          <p:cNvPr id="5" name="TextBox 4"/>
          <p:cNvSpPr txBox="1"/>
          <p:nvPr/>
        </p:nvSpPr>
        <p:spPr>
          <a:xfrm>
            <a:off x="2021903" y="4660366"/>
            <a:ext cx="2629609" cy="923330"/>
          </a:xfrm>
          <a:prstGeom prst="rect">
            <a:avLst/>
          </a:prstGeom>
          <a:noFill/>
        </p:spPr>
        <p:txBody>
          <a:bodyPr wrap="square" rtlCol="0">
            <a:spAutoFit/>
          </a:bodyPr>
          <a:lstStyle/>
          <a:p>
            <a:r>
              <a:rPr lang="en-US" dirty="0">
                <a:solidFill>
                  <a:prstClr val="black"/>
                </a:solidFill>
              </a:rPr>
              <a:t>Looking upstream, </a:t>
            </a:r>
            <a:r>
              <a:rPr lang="en-US" dirty="0" smtClean="0">
                <a:solidFill>
                  <a:prstClr val="black"/>
                </a:solidFill>
              </a:rPr>
              <a:t>15-16 </a:t>
            </a:r>
            <a:r>
              <a:rPr lang="en-US" dirty="0">
                <a:solidFill>
                  <a:prstClr val="black"/>
                </a:solidFill>
              </a:rPr>
              <a:t>properties upstream of </a:t>
            </a:r>
            <a:r>
              <a:rPr lang="en-US" dirty="0" err="1">
                <a:solidFill>
                  <a:prstClr val="black"/>
                </a:solidFill>
              </a:rPr>
              <a:t>Ani</a:t>
            </a:r>
            <a:r>
              <a:rPr lang="en-US" dirty="0">
                <a:solidFill>
                  <a:prstClr val="black"/>
                </a:solidFill>
              </a:rPr>
              <a:t> St. Bridge</a:t>
            </a:r>
          </a:p>
        </p:txBody>
      </p:sp>
      <p:sp>
        <p:nvSpPr>
          <p:cNvPr id="8" name="TextBox 7"/>
          <p:cNvSpPr txBox="1"/>
          <p:nvPr/>
        </p:nvSpPr>
        <p:spPr>
          <a:xfrm>
            <a:off x="6996201" y="4704855"/>
            <a:ext cx="2629609" cy="923330"/>
          </a:xfrm>
          <a:prstGeom prst="rect">
            <a:avLst/>
          </a:prstGeom>
          <a:noFill/>
        </p:spPr>
        <p:txBody>
          <a:bodyPr wrap="square" rtlCol="0">
            <a:spAutoFit/>
          </a:bodyPr>
          <a:lstStyle/>
          <a:p>
            <a:r>
              <a:rPr lang="en-US" dirty="0">
                <a:solidFill>
                  <a:prstClr val="black"/>
                </a:solidFill>
              </a:rPr>
              <a:t>Looking upstream, </a:t>
            </a:r>
            <a:r>
              <a:rPr lang="en-US" dirty="0" smtClean="0">
                <a:solidFill>
                  <a:prstClr val="black"/>
                </a:solidFill>
              </a:rPr>
              <a:t>12-13 </a:t>
            </a:r>
            <a:r>
              <a:rPr lang="en-US" dirty="0">
                <a:solidFill>
                  <a:prstClr val="black"/>
                </a:solidFill>
              </a:rPr>
              <a:t>properties </a:t>
            </a:r>
            <a:r>
              <a:rPr lang="en-US" dirty="0" smtClean="0">
                <a:solidFill>
                  <a:prstClr val="black"/>
                </a:solidFill>
              </a:rPr>
              <a:t>from boulder basin</a:t>
            </a:r>
            <a:endParaRPr lang="en-US" dirty="0">
              <a:solidFill>
                <a:prstClr val="black"/>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160" y="901622"/>
            <a:ext cx="4688954" cy="351671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5372" y="913139"/>
            <a:ext cx="4673599" cy="3505199"/>
          </a:xfrm>
          <a:prstGeom prst="rect">
            <a:avLst/>
          </a:prstGeom>
        </p:spPr>
      </p:pic>
    </p:spTree>
    <p:extLst>
      <p:ext uri="{BB962C8B-B14F-4D97-AF65-F5344CB8AC3E}">
        <p14:creationId xmlns:p14="http://schemas.microsoft.com/office/powerpoint/2010/main" val="4264540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a:t>
            </a:r>
            <a:r>
              <a:rPr lang="en-US" dirty="0" err="1" smtClean="0"/>
              <a:t>Ani</a:t>
            </a:r>
            <a:r>
              <a:rPr lang="en-US" dirty="0" smtClean="0"/>
              <a:t> St. Bridge and Debris Basin – After Storm</a:t>
            </a:r>
          </a:p>
          <a:p>
            <a:endParaRPr lang="en-US" dirty="0" smtClean="0"/>
          </a:p>
          <a:p>
            <a:endParaRPr lang="en-US" dirty="0"/>
          </a:p>
        </p:txBody>
      </p:sp>
      <p:sp>
        <p:nvSpPr>
          <p:cNvPr id="5" name="TextBox 4"/>
          <p:cNvSpPr txBox="1"/>
          <p:nvPr/>
        </p:nvSpPr>
        <p:spPr>
          <a:xfrm>
            <a:off x="2021903" y="4660366"/>
            <a:ext cx="2629609" cy="923330"/>
          </a:xfrm>
          <a:prstGeom prst="rect">
            <a:avLst/>
          </a:prstGeom>
          <a:noFill/>
        </p:spPr>
        <p:txBody>
          <a:bodyPr wrap="square" rtlCol="0">
            <a:spAutoFit/>
          </a:bodyPr>
          <a:lstStyle/>
          <a:p>
            <a:r>
              <a:rPr lang="en-US" dirty="0">
                <a:solidFill>
                  <a:prstClr val="black"/>
                </a:solidFill>
              </a:rPr>
              <a:t>Looking </a:t>
            </a:r>
            <a:r>
              <a:rPr lang="en-US" dirty="0" smtClean="0">
                <a:solidFill>
                  <a:prstClr val="black"/>
                </a:solidFill>
              </a:rPr>
              <a:t>downstream, 8-9 </a:t>
            </a:r>
            <a:r>
              <a:rPr lang="en-US" dirty="0">
                <a:solidFill>
                  <a:prstClr val="black"/>
                </a:solidFill>
              </a:rPr>
              <a:t>properties </a:t>
            </a:r>
            <a:r>
              <a:rPr lang="en-US" dirty="0" smtClean="0">
                <a:solidFill>
                  <a:prstClr val="black"/>
                </a:solidFill>
              </a:rPr>
              <a:t>downstream </a:t>
            </a:r>
            <a:r>
              <a:rPr lang="en-US" dirty="0">
                <a:solidFill>
                  <a:prstClr val="black"/>
                </a:solidFill>
              </a:rPr>
              <a:t>of </a:t>
            </a:r>
            <a:r>
              <a:rPr lang="en-US" dirty="0" smtClean="0">
                <a:solidFill>
                  <a:prstClr val="black"/>
                </a:solidFill>
              </a:rPr>
              <a:t>boulder basin</a:t>
            </a:r>
            <a:endParaRPr lang="en-US" dirty="0">
              <a:solidFill>
                <a:prstClr val="black"/>
              </a:solidFill>
            </a:endParaRPr>
          </a:p>
        </p:txBody>
      </p:sp>
      <p:sp>
        <p:nvSpPr>
          <p:cNvPr id="8" name="TextBox 7"/>
          <p:cNvSpPr txBox="1"/>
          <p:nvPr/>
        </p:nvSpPr>
        <p:spPr>
          <a:xfrm>
            <a:off x="6996201" y="4704855"/>
            <a:ext cx="2629609" cy="923330"/>
          </a:xfrm>
          <a:prstGeom prst="rect">
            <a:avLst/>
          </a:prstGeom>
          <a:noFill/>
        </p:spPr>
        <p:txBody>
          <a:bodyPr wrap="square" rtlCol="0">
            <a:spAutoFit/>
          </a:bodyPr>
          <a:lstStyle/>
          <a:p>
            <a:r>
              <a:rPr lang="en-US" dirty="0">
                <a:solidFill>
                  <a:prstClr val="black"/>
                </a:solidFill>
              </a:rPr>
              <a:t>Looking upstream, </a:t>
            </a:r>
            <a:r>
              <a:rPr lang="en-US" dirty="0" smtClean="0">
                <a:solidFill>
                  <a:prstClr val="black"/>
                </a:solidFill>
              </a:rPr>
              <a:t>6-7 </a:t>
            </a:r>
            <a:r>
              <a:rPr lang="en-US" dirty="0">
                <a:solidFill>
                  <a:prstClr val="black"/>
                </a:solidFill>
              </a:rPr>
              <a:t>properties </a:t>
            </a:r>
            <a:r>
              <a:rPr lang="en-US" dirty="0" smtClean="0">
                <a:solidFill>
                  <a:prstClr val="black"/>
                </a:solidFill>
              </a:rPr>
              <a:t>downstream of boulder </a:t>
            </a:r>
            <a:r>
              <a:rPr lang="en-US" dirty="0">
                <a:solidFill>
                  <a:prstClr val="black"/>
                </a:solidFill>
              </a:rPr>
              <a:t>basin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355" y="913139"/>
            <a:ext cx="4673598" cy="350519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886" y="913138"/>
            <a:ext cx="4673599" cy="3505199"/>
          </a:xfrm>
          <a:prstGeom prst="rect">
            <a:avLst/>
          </a:prstGeom>
        </p:spPr>
      </p:pic>
    </p:spTree>
    <p:extLst>
      <p:ext uri="{BB962C8B-B14F-4D97-AF65-F5344CB8AC3E}">
        <p14:creationId xmlns:p14="http://schemas.microsoft.com/office/powerpoint/2010/main" val="4290274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a:t>
            </a:r>
            <a:r>
              <a:rPr lang="en-US" dirty="0" err="1" smtClean="0"/>
              <a:t>Ani</a:t>
            </a:r>
            <a:r>
              <a:rPr lang="en-US" dirty="0" smtClean="0"/>
              <a:t> St. Bridge and Debris Basin – After Storm</a:t>
            </a:r>
          </a:p>
          <a:p>
            <a:endParaRPr lang="en-US" dirty="0" smtClean="0"/>
          </a:p>
          <a:p>
            <a:endParaRPr lang="en-US" dirty="0"/>
          </a:p>
        </p:txBody>
      </p:sp>
      <p:sp>
        <p:nvSpPr>
          <p:cNvPr id="5" name="TextBox 4"/>
          <p:cNvSpPr txBox="1"/>
          <p:nvPr/>
        </p:nvSpPr>
        <p:spPr>
          <a:xfrm>
            <a:off x="2021903" y="4660366"/>
            <a:ext cx="2629609" cy="923330"/>
          </a:xfrm>
          <a:prstGeom prst="rect">
            <a:avLst/>
          </a:prstGeom>
          <a:noFill/>
        </p:spPr>
        <p:txBody>
          <a:bodyPr wrap="square" rtlCol="0">
            <a:spAutoFit/>
          </a:bodyPr>
          <a:lstStyle/>
          <a:p>
            <a:r>
              <a:rPr lang="en-US" dirty="0">
                <a:solidFill>
                  <a:prstClr val="black"/>
                </a:solidFill>
              </a:rPr>
              <a:t>Looking </a:t>
            </a:r>
            <a:r>
              <a:rPr lang="en-US" dirty="0" smtClean="0">
                <a:solidFill>
                  <a:prstClr val="black"/>
                </a:solidFill>
              </a:rPr>
              <a:t>upstream, 4-5 properties </a:t>
            </a:r>
            <a:r>
              <a:rPr lang="en-US" dirty="0">
                <a:solidFill>
                  <a:prstClr val="black"/>
                </a:solidFill>
              </a:rPr>
              <a:t>downstream of boulder basin</a:t>
            </a:r>
          </a:p>
        </p:txBody>
      </p:sp>
      <p:sp>
        <p:nvSpPr>
          <p:cNvPr id="8" name="TextBox 7"/>
          <p:cNvSpPr txBox="1"/>
          <p:nvPr/>
        </p:nvSpPr>
        <p:spPr>
          <a:xfrm>
            <a:off x="6996201" y="4704855"/>
            <a:ext cx="2629609" cy="923330"/>
          </a:xfrm>
          <a:prstGeom prst="rect">
            <a:avLst/>
          </a:prstGeom>
          <a:noFill/>
        </p:spPr>
        <p:txBody>
          <a:bodyPr wrap="square" rtlCol="0">
            <a:spAutoFit/>
          </a:bodyPr>
          <a:lstStyle/>
          <a:p>
            <a:r>
              <a:rPr lang="en-US" dirty="0">
                <a:solidFill>
                  <a:prstClr val="black"/>
                </a:solidFill>
              </a:rPr>
              <a:t>Looking upstream, </a:t>
            </a:r>
            <a:r>
              <a:rPr lang="en-US" dirty="0" smtClean="0">
                <a:solidFill>
                  <a:prstClr val="black"/>
                </a:solidFill>
              </a:rPr>
              <a:t>3-4 properties </a:t>
            </a:r>
            <a:r>
              <a:rPr lang="en-US" dirty="0">
                <a:solidFill>
                  <a:prstClr val="black"/>
                </a:solidFill>
              </a:rPr>
              <a:t>downstream of boulder basin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514" y="953053"/>
            <a:ext cx="4620381" cy="346528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797" y="953052"/>
            <a:ext cx="4620380" cy="3465285"/>
          </a:xfrm>
          <a:prstGeom prst="rect">
            <a:avLst/>
          </a:prstGeom>
        </p:spPr>
      </p:pic>
    </p:spTree>
    <p:extLst>
      <p:ext uri="{BB962C8B-B14F-4D97-AF65-F5344CB8AC3E}">
        <p14:creationId xmlns:p14="http://schemas.microsoft.com/office/powerpoint/2010/main" val="19711049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a:t>
            </a:r>
            <a:r>
              <a:rPr lang="en-US" dirty="0" err="1" smtClean="0"/>
              <a:t>Ani</a:t>
            </a:r>
            <a:r>
              <a:rPr lang="en-US" dirty="0" smtClean="0"/>
              <a:t> St. Bridge and Debris Basin – After Storm</a:t>
            </a:r>
          </a:p>
          <a:p>
            <a:endParaRPr lang="en-US" dirty="0" smtClean="0"/>
          </a:p>
          <a:p>
            <a:endParaRPr lang="en-US" dirty="0"/>
          </a:p>
        </p:txBody>
      </p:sp>
      <p:sp>
        <p:nvSpPr>
          <p:cNvPr id="5" name="TextBox 4"/>
          <p:cNvSpPr txBox="1"/>
          <p:nvPr/>
        </p:nvSpPr>
        <p:spPr>
          <a:xfrm>
            <a:off x="4607023" y="4659463"/>
            <a:ext cx="2629609" cy="923330"/>
          </a:xfrm>
          <a:prstGeom prst="rect">
            <a:avLst/>
          </a:prstGeom>
          <a:noFill/>
        </p:spPr>
        <p:txBody>
          <a:bodyPr wrap="square" rtlCol="0">
            <a:spAutoFit/>
          </a:bodyPr>
          <a:lstStyle/>
          <a:p>
            <a:pPr algn="ctr"/>
            <a:r>
              <a:rPr lang="en-US" dirty="0">
                <a:solidFill>
                  <a:prstClr val="black"/>
                </a:solidFill>
              </a:rPr>
              <a:t>Looking upstream, </a:t>
            </a:r>
            <a:r>
              <a:rPr lang="en-US" dirty="0" smtClean="0">
                <a:solidFill>
                  <a:prstClr val="black"/>
                </a:solidFill>
              </a:rPr>
              <a:t>2-3 properties </a:t>
            </a:r>
            <a:r>
              <a:rPr lang="en-US" dirty="0">
                <a:solidFill>
                  <a:prstClr val="black"/>
                </a:solidFill>
              </a:rPr>
              <a:t>downstream of boulder basin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106" y="953052"/>
            <a:ext cx="4620380" cy="346528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1828" y="953052"/>
            <a:ext cx="4620380" cy="3465285"/>
          </a:xfrm>
          <a:prstGeom prst="rect">
            <a:avLst/>
          </a:prstGeom>
        </p:spPr>
      </p:pic>
    </p:spTree>
    <p:extLst>
      <p:ext uri="{BB962C8B-B14F-4D97-AF65-F5344CB8AC3E}">
        <p14:creationId xmlns:p14="http://schemas.microsoft.com/office/powerpoint/2010/main" val="2580650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Repairs Project for </a:t>
            </a:r>
            <a:r>
              <a:rPr lang="en-US" dirty="0" err="1" smtClean="0"/>
              <a:t>Wailupe</a:t>
            </a:r>
            <a:r>
              <a:rPr lang="en-US" dirty="0" smtClean="0"/>
              <a:t> Stream</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Consultant: Sato and Associates, Inc.</a:t>
            </a:r>
          </a:p>
          <a:p>
            <a:r>
              <a:rPr lang="en-US" dirty="0" smtClean="0"/>
              <a:t>Contractor: Royal Contracting Co. Ltd.</a:t>
            </a:r>
          </a:p>
          <a:p>
            <a:r>
              <a:rPr lang="en-US" dirty="0" smtClean="0"/>
              <a:t>Scope: 	To restore the stream section, to as close as possible, to it’s as-		built 	condition.  The original stream section consisted of 			stacked boulders along the stream banks.  This project 			cleared the middle of the stream of boulders to provide clear 		flow area and channel the flow towards the center of the 			stream between the Hind Drive Bridge and boulder basin 			approximately 5,400 feet. Boulders that are cleared from the 			center of the stream was stacked along the stream banks to 			restore the channel section and also provide stabilization of the 		banks. The project also reconstructed a damaged portion of 18-		inch drainpipe outlet and headwall at the </a:t>
            </a:r>
            <a:r>
              <a:rPr lang="en-US" dirty="0" err="1" smtClean="0"/>
              <a:t>mauka</a:t>
            </a:r>
            <a:r>
              <a:rPr lang="en-US" dirty="0" smtClean="0"/>
              <a:t> boundary of 		646 </a:t>
            </a:r>
            <a:r>
              <a:rPr lang="en-US" dirty="0" err="1" smtClean="0"/>
              <a:t>Lawelawe</a:t>
            </a:r>
            <a:r>
              <a:rPr lang="en-US" dirty="0" smtClean="0"/>
              <a:t> Street property.</a:t>
            </a:r>
            <a:endParaRPr lang="en-US" dirty="0"/>
          </a:p>
        </p:txBody>
      </p:sp>
    </p:spTree>
    <p:extLst>
      <p:ext uri="{BB962C8B-B14F-4D97-AF65-F5344CB8AC3E}">
        <p14:creationId xmlns:p14="http://schemas.microsoft.com/office/powerpoint/2010/main" val="36676640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Project Plan</a:t>
            </a:r>
          </a:p>
          <a:p>
            <a:endParaRPr lang="en-US" dirty="0" smtClean="0"/>
          </a:p>
          <a:p>
            <a:endParaRPr lang="en-US" dirty="0" smtClean="0"/>
          </a:p>
          <a:p>
            <a:endParaRPr lang="en-US" dirty="0"/>
          </a:p>
        </p:txBody>
      </p:sp>
      <p:pic>
        <p:nvPicPr>
          <p:cNvPr id="4" name="Picture 3"/>
          <p:cNvPicPr>
            <a:picLocks noChangeAspect="1"/>
          </p:cNvPicPr>
          <p:nvPr/>
        </p:nvPicPr>
        <p:blipFill rotWithShape="1">
          <a:blip r:embed="rId2"/>
          <a:srcRect l="17410" t="19639" r="14201" b="12096"/>
          <a:stretch/>
        </p:blipFill>
        <p:spPr>
          <a:xfrm>
            <a:off x="1502633" y="611090"/>
            <a:ext cx="8987409" cy="5980866"/>
          </a:xfrm>
          <a:prstGeom prst="rect">
            <a:avLst/>
          </a:prstGeom>
        </p:spPr>
      </p:pic>
      <p:sp>
        <p:nvSpPr>
          <p:cNvPr id="2" name="Freeform 1"/>
          <p:cNvSpPr/>
          <p:nvPr/>
        </p:nvSpPr>
        <p:spPr>
          <a:xfrm>
            <a:off x="4625975" y="3746500"/>
            <a:ext cx="3384550" cy="606425"/>
          </a:xfrm>
          <a:custGeom>
            <a:avLst/>
            <a:gdLst>
              <a:gd name="connsiteX0" fmla="*/ 0 w 3384550"/>
              <a:gd name="connsiteY0" fmla="*/ 517525 h 606425"/>
              <a:gd name="connsiteX1" fmla="*/ 95250 w 3384550"/>
              <a:gd name="connsiteY1" fmla="*/ 504825 h 606425"/>
              <a:gd name="connsiteX2" fmla="*/ 301625 w 3384550"/>
              <a:gd name="connsiteY2" fmla="*/ 450850 h 606425"/>
              <a:gd name="connsiteX3" fmla="*/ 482600 w 3384550"/>
              <a:gd name="connsiteY3" fmla="*/ 403225 h 606425"/>
              <a:gd name="connsiteX4" fmla="*/ 638175 w 3384550"/>
              <a:gd name="connsiteY4" fmla="*/ 368300 h 606425"/>
              <a:gd name="connsiteX5" fmla="*/ 920750 w 3384550"/>
              <a:gd name="connsiteY5" fmla="*/ 339725 h 606425"/>
              <a:gd name="connsiteX6" fmla="*/ 1098550 w 3384550"/>
              <a:gd name="connsiteY6" fmla="*/ 314325 h 606425"/>
              <a:gd name="connsiteX7" fmla="*/ 1149350 w 3384550"/>
              <a:gd name="connsiteY7" fmla="*/ 307975 h 606425"/>
              <a:gd name="connsiteX8" fmla="*/ 1196975 w 3384550"/>
              <a:gd name="connsiteY8" fmla="*/ 304800 h 606425"/>
              <a:gd name="connsiteX9" fmla="*/ 1292225 w 3384550"/>
              <a:gd name="connsiteY9" fmla="*/ 323850 h 606425"/>
              <a:gd name="connsiteX10" fmla="*/ 1403350 w 3384550"/>
              <a:gd name="connsiteY10" fmla="*/ 346075 h 606425"/>
              <a:gd name="connsiteX11" fmla="*/ 1520825 w 3384550"/>
              <a:gd name="connsiteY11" fmla="*/ 387350 h 606425"/>
              <a:gd name="connsiteX12" fmla="*/ 1676400 w 3384550"/>
              <a:gd name="connsiteY12" fmla="*/ 438150 h 606425"/>
              <a:gd name="connsiteX13" fmla="*/ 1803400 w 3384550"/>
              <a:gd name="connsiteY13" fmla="*/ 495300 h 606425"/>
              <a:gd name="connsiteX14" fmla="*/ 1885950 w 3384550"/>
              <a:gd name="connsiteY14" fmla="*/ 539750 h 606425"/>
              <a:gd name="connsiteX15" fmla="*/ 1917700 w 3384550"/>
              <a:gd name="connsiteY15" fmla="*/ 574675 h 606425"/>
              <a:gd name="connsiteX16" fmla="*/ 2006600 w 3384550"/>
              <a:gd name="connsiteY16" fmla="*/ 590550 h 606425"/>
              <a:gd name="connsiteX17" fmla="*/ 2095500 w 3384550"/>
              <a:gd name="connsiteY17" fmla="*/ 606425 h 606425"/>
              <a:gd name="connsiteX18" fmla="*/ 2206625 w 3384550"/>
              <a:gd name="connsiteY18" fmla="*/ 584200 h 606425"/>
              <a:gd name="connsiteX19" fmla="*/ 2333625 w 3384550"/>
              <a:gd name="connsiteY19" fmla="*/ 552450 h 606425"/>
              <a:gd name="connsiteX20" fmla="*/ 2457450 w 3384550"/>
              <a:gd name="connsiteY20" fmla="*/ 520700 h 606425"/>
              <a:gd name="connsiteX21" fmla="*/ 2657475 w 3384550"/>
              <a:gd name="connsiteY21" fmla="*/ 492125 h 606425"/>
              <a:gd name="connsiteX22" fmla="*/ 2711450 w 3384550"/>
              <a:gd name="connsiteY22" fmla="*/ 469900 h 606425"/>
              <a:gd name="connsiteX23" fmla="*/ 2762250 w 3384550"/>
              <a:gd name="connsiteY23" fmla="*/ 441325 h 606425"/>
              <a:gd name="connsiteX24" fmla="*/ 2895600 w 3384550"/>
              <a:gd name="connsiteY24" fmla="*/ 298450 h 606425"/>
              <a:gd name="connsiteX25" fmla="*/ 2994025 w 3384550"/>
              <a:gd name="connsiteY25" fmla="*/ 231775 h 606425"/>
              <a:gd name="connsiteX26" fmla="*/ 3054350 w 3384550"/>
              <a:gd name="connsiteY26" fmla="*/ 168275 h 606425"/>
              <a:gd name="connsiteX27" fmla="*/ 3133725 w 3384550"/>
              <a:gd name="connsiteY27" fmla="*/ 117475 h 606425"/>
              <a:gd name="connsiteX28" fmla="*/ 3225800 w 3384550"/>
              <a:gd name="connsiteY28" fmla="*/ 79375 h 606425"/>
              <a:gd name="connsiteX29" fmla="*/ 3384550 w 3384550"/>
              <a:gd name="connsiteY29" fmla="*/ 0 h 606425"/>
              <a:gd name="connsiteX30" fmla="*/ 3384550 w 3384550"/>
              <a:gd name="connsiteY30" fmla="*/ 3175 h 60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84550" h="606425">
                <a:moveTo>
                  <a:pt x="0" y="517525"/>
                </a:moveTo>
                <a:lnTo>
                  <a:pt x="95250" y="504825"/>
                </a:lnTo>
                <a:lnTo>
                  <a:pt x="301625" y="450850"/>
                </a:lnTo>
                <a:lnTo>
                  <a:pt x="482600" y="403225"/>
                </a:lnTo>
                <a:lnTo>
                  <a:pt x="638175" y="368300"/>
                </a:lnTo>
                <a:lnTo>
                  <a:pt x="920750" y="339725"/>
                </a:lnTo>
                <a:lnTo>
                  <a:pt x="1098550" y="314325"/>
                </a:lnTo>
                <a:lnTo>
                  <a:pt x="1149350" y="307975"/>
                </a:lnTo>
                <a:lnTo>
                  <a:pt x="1196975" y="304800"/>
                </a:lnTo>
                <a:lnTo>
                  <a:pt x="1292225" y="323850"/>
                </a:lnTo>
                <a:lnTo>
                  <a:pt x="1403350" y="346075"/>
                </a:lnTo>
                <a:lnTo>
                  <a:pt x="1520825" y="387350"/>
                </a:lnTo>
                <a:lnTo>
                  <a:pt x="1676400" y="438150"/>
                </a:lnTo>
                <a:lnTo>
                  <a:pt x="1803400" y="495300"/>
                </a:lnTo>
                <a:lnTo>
                  <a:pt x="1885950" y="539750"/>
                </a:lnTo>
                <a:lnTo>
                  <a:pt x="1917700" y="574675"/>
                </a:lnTo>
                <a:lnTo>
                  <a:pt x="2006600" y="590550"/>
                </a:lnTo>
                <a:lnTo>
                  <a:pt x="2095500" y="606425"/>
                </a:lnTo>
                <a:lnTo>
                  <a:pt x="2206625" y="584200"/>
                </a:lnTo>
                <a:lnTo>
                  <a:pt x="2333625" y="552450"/>
                </a:lnTo>
                <a:lnTo>
                  <a:pt x="2457450" y="520700"/>
                </a:lnTo>
                <a:lnTo>
                  <a:pt x="2657475" y="492125"/>
                </a:lnTo>
                <a:lnTo>
                  <a:pt x="2711450" y="469900"/>
                </a:lnTo>
                <a:lnTo>
                  <a:pt x="2762250" y="441325"/>
                </a:lnTo>
                <a:lnTo>
                  <a:pt x="2895600" y="298450"/>
                </a:lnTo>
                <a:lnTo>
                  <a:pt x="2994025" y="231775"/>
                </a:lnTo>
                <a:lnTo>
                  <a:pt x="3054350" y="168275"/>
                </a:lnTo>
                <a:lnTo>
                  <a:pt x="3133725" y="117475"/>
                </a:lnTo>
                <a:lnTo>
                  <a:pt x="3225800" y="79375"/>
                </a:lnTo>
                <a:lnTo>
                  <a:pt x="3384550" y="0"/>
                </a:lnTo>
                <a:lnTo>
                  <a:pt x="3384550" y="3175"/>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0396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714769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Project Plan – Stream bank Repair Details</a:t>
            </a:r>
          </a:p>
          <a:p>
            <a:endParaRPr lang="en-US" dirty="0" smtClean="0"/>
          </a:p>
          <a:p>
            <a:endParaRPr lang="en-US" dirty="0" smtClean="0"/>
          </a:p>
          <a:p>
            <a:endParaRPr lang="en-US" dirty="0" smtClean="0"/>
          </a:p>
          <a:p>
            <a:endParaRPr lang="en-US" dirty="0"/>
          </a:p>
        </p:txBody>
      </p:sp>
      <p:pic>
        <p:nvPicPr>
          <p:cNvPr id="2" name="Picture 1"/>
          <p:cNvPicPr>
            <a:picLocks noChangeAspect="1"/>
          </p:cNvPicPr>
          <p:nvPr/>
        </p:nvPicPr>
        <p:blipFill rotWithShape="1">
          <a:blip r:embed="rId2"/>
          <a:srcRect l="18152" t="19540" r="15268" b="14097"/>
          <a:stretch/>
        </p:blipFill>
        <p:spPr>
          <a:xfrm>
            <a:off x="1192694" y="655178"/>
            <a:ext cx="9234873" cy="6136430"/>
          </a:xfrm>
          <a:prstGeom prst="rect">
            <a:avLst/>
          </a:prstGeom>
        </p:spPr>
      </p:pic>
    </p:spTree>
    <p:extLst>
      <p:ext uri="{BB962C8B-B14F-4D97-AF65-F5344CB8AC3E}">
        <p14:creationId xmlns:p14="http://schemas.microsoft.com/office/powerpoint/2010/main" val="25290857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Project Plan </a:t>
            </a:r>
            <a:r>
              <a:rPr lang="en-US" smtClean="0"/>
              <a:t>– </a:t>
            </a:r>
            <a:r>
              <a:rPr lang="en-US" smtClean="0"/>
              <a:t>Typical Grout </a:t>
            </a:r>
            <a:r>
              <a:rPr lang="en-US" dirty="0" smtClean="0"/>
              <a:t>Detail</a:t>
            </a:r>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rotWithShape="1">
          <a:blip r:embed="rId2"/>
          <a:srcRect l="14578" t="19824" r="11157" b="6283"/>
          <a:stretch/>
        </p:blipFill>
        <p:spPr>
          <a:xfrm>
            <a:off x="1942390" y="1113183"/>
            <a:ext cx="7371995" cy="4890051"/>
          </a:xfrm>
          <a:prstGeom prst="rect">
            <a:avLst/>
          </a:prstGeom>
        </p:spPr>
      </p:pic>
    </p:spTree>
    <p:extLst>
      <p:ext uri="{BB962C8B-B14F-4D97-AF65-F5344CB8AC3E}">
        <p14:creationId xmlns:p14="http://schemas.microsoft.com/office/powerpoint/2010/main" val="1516699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Emergency Project Repairs</a:t>
            </a:r>
            <a:endParaRPr lang="en-US" dirty="0"/>
          </a:p>
        </p:txBody>
      </p:sp>
      <p:sp>
        <p:nvSpPr>
          <p:cNvPr id="3" name="Content Placeholder 2"/>
          <p:cNvSpPr>
            <a:spLocks noGrp="1"/>
          </p:cNvSpPr>
          <p:nvPr>
            <p:ph idx="1"/>
          </p:nvPr>
        </p:nvSpPr>
        <p:spPr/>
        <p:txBody>
          <a:bodyPr/>
          <a:lstStyle/>
          <a:p>
            <a:r>
              <a:rPr lang="en-US" dirty="0" smtClean="0"/>
              <a:t>Between Hind Drive Bridge and </a:t>
            </a:r>
            <a:r>
              <a:rPr lang="en-US" dirty="0" err="1" smtClean="0"/>
              <a:t>Ani</a:t>
            </a:r>
            <a:r>
              <a:rPr lang="en-US" dirty="0" smtClean="0"/>
              <a:t> St. Bridge</a:t>
            </a:r>
          </a:p>
          <a:p>
            <a:r>
              <a:rPr lang="en-US" dirty="0" smtClean="0"/>
              <a:t>Between </a:t>
            </a:r>
            <a:r>
              <a:rPr lang="en-US" dirty="0" err="1" smtClean="0"/>
              <a:t>Ani</a:t>
            </a:r>
            <a:r>
              <a:rPr lang="en-US" dirty="0" smtClean="0"/>
              <a:t> St. Bridge and Debris Basin</a:t>
            </a:r>
          </a:p>
          <a:p>
            <a:endParaRPr lang="en-US" dirty="0"/>
          </a:p>
        </p:txBody>
      </p:sp>
    </p:spTree>
    <p:extLst>
      <p:ext uri="{BB962C8B-B14F-4D97-AF65-F5344CB8AC3E}">
        <p14:creationId xmlns:p14="http://schemas.microsoft.com/office/powerpoint/2010/main" val="2331327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Hind Drive Bridge and </a:t>
            </a:r>
            <a:r>
              <a:rPr lang="en-US" dirty="0" err="1" smtClean="0"/>
              <a:t>Ani</a:t>
            </a:r>
            <a:r>
              <a:rPr lang="en-US" dirty="0" smtClean="0"/>
              <a:t> St. Bridge – After Project</a:t>
            </a:r>
          </a:p>
          <a:p>
            <a:endParaRPr lang="en-US" dirty="0"/>
          </a:p>
        </p:txBody>
      </p:sp>
      <p:sp>
        <p:nvSpPr>
          <p:cNvPr id="8" name="TextBox 7"/>
          <p:cNvSpPr txBox="1"/>
          <p:nvPr/>
        </p:nvSpPr>
        <p:spPr>
          <a:xfrm>
            <a:off x="4717378" y="4613454"/>
            <a:ext cx="2629609" cy="646331"/>
          </a:xfrm>
          <a:prstGeom prst="rect">
            <a:avLst/>
          </a:prstGeom>
          <a:noFill/>
        </p:spPr>
        <p:txBody>
          <a:bodyPr wrap="square" rtlCol="0">
            <a:spAutoFit/>
          </a:bodyPr>
          <a:lstStyle/>
          <a:p>
            <a:pPr algn="ctr"/>
            <a:r>
              <a:rPr lang="en-US" dirty="0">
                <a:solidFill>
                  <a:prstClr val="black"/>
                </a:solidFill>
              </a:rPr>
              <a:t>Looking </a:t>
            </a:r>
            <a:r>
              <a:rPr lang="en-US" dirty="0" smtClean="0">
                <a:solidFill>
                  <a:prstClr val="black"/>
                </a:solidFill>
              </a:rPr>
              <a:t>upstream from Hind </a:t>
            </a:r>
            <a:r>
              <a:rPr lang="en-US" dirty="0">
                <a:solidFill>
                  <a:prstClr val="black"/>
                </a:solidFill>
              </a:rPr>
              <a:t>Dr. Bridge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417" y="897361"/>
            <a:ext cx="4695056" cy="352129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2183" y="897362"/>
            <a:ext cx="4695056" cy="3521292"/>
          </a:xfrm>
          <a:prstGeom prst="rect">
            <a:avLst/>
          </a:prstGeom>
        </p:spPr>
      </p:pic>
    </p:spTree>
    <p:extLst>
      <p:ext uri="{BB962C8B-B14F-4D97-AF65-F5344CB8AC3E}">
        <p14:creationId xmlns:p14="http://schemas.microsoft.com/office/powerpoint/2010/main" val="8689950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Hind Drive Bridge and </a:t>
            </a:r>
            <a:r>
              <a:rPr lang="en-US" dirty="0" err="1" smtClean="0"/>
              <a:t>Ani</a:t>
            </a:r>
            <a:r>
              <a:rPr lang="en-US" dirty="0" smtClean="0"/>
              <a:t> St. Bridge – After Project</a:t>
            </a:r>
          </a:p>
          <a:p>
            <a:endParaRPr lang="en-US" dirty="0"/>
          </a:p>
        </p:txBody>
      </p:sp>
      <p:sp>
        <p:nvSpPr>
          <p:cNvPr id="8" name="TextBox 7"/>
          <p:cNvSpPr txBox="1"/>
          <p:nvPr/>
        </p:nvSpPr>
        <p:spPr>
          <a:xfrm>
            <a:off x="2162864" y="4613455"/>
            <a:ext cx="2629609" cy="646331"/>
          </a:xfrm>
          <a:prstGeom prst="rect">
            <a:avLst/>
          </a:prstGeom>
          <a:noFill/>
        </p:spPr>
        <p:txBody>
          <a:bodyPr wrap="square" rtlCol="0">
            <a:spAutoFit/>
          </a:bodyPr>
          <a:lstStyle/>
          <a:p>
            <a:pPr algn="ctr"/>
            <a:r>
              <a:rPr lang="en-US" dirty="0" smtClean="0">
                <a:solidFill>
                  <a:prstClr val="black"/>
                </a:solidFill>
              </a:rPr>
              <a:t>Looking upstream at bend from </a:t>
            </a:r>
            <a:r>
              <a:rPr lang="en-US" dirty="0">
                <a:solidFill>
                  <a:prstClr val="black"/>
                </a:solidFill>
              </a:rPr>
              <a:t>Hind Dr. Bridge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4385" y="897362"/>
            <a:ext cx="4695791" cy="3521292"/>
          </a:xfrm>
          <a:prstGeom prst="rect">
            <a:avLst/>
          </a:prstGeom>
        </p:spPr>
      </p:pic>
      <p:sp>
        <p:nvSpPr>
          <p:cNvPr id="7" name="TextBox 6"/>
          <p:cNvSpPr txBox="1"/>
          <p:nvPr/>
        </p:nvSpPr>
        <p:spPr>
          <a:xfrm>
            <a:off x="6798088" y="4613455"/>
            <a:ext cx="2629609" cy="646331"/>
          </a:xfrm>
          <a:prstGeom prst="rect">
            <a:avLst/>
          </a:prstGeom>
          <a:noFill/>
        </p:spPr>
        <p:txBody>
          <a:bodyPr wrap="square" rtlCol="0">
            <a:spAutoFit/>
          </a:bodyPr>
          <a:lstStyle/>
          <a:p>
            <a:pPr algn="ctr"/>
            <a:r>
              <a:rPr lang="en-US" dirty="0">
                <a:solidFill>
                  <a:prstClr val="black"/>
                </a:solidFill>
              </a:rPr>
              <a:t>Looking downstream from </a:t>
            </a:r>
            <a:r>
              <a:rPr lang="en-US" dirty="0" err="1" smtClean="0">
                <a:solidFill>
                  <a:prstClr val="black"/>
                </a:solidFill>
              </a:rPr>
              <a:t>Hao</a:t>
            </a:r>
            <a:r>
              <a:rPr lang="en-US" dirty="0" smtClean="0">
                <a:solidFill>
                  <a:prstClr val="black"/>
                </a:solidFill>
              </a:rPr>
              <a:t> Pl</a:t>
            </a:r>
            <a:endParaRPr lang="en-US" dirty="0">
              <a:solidFill>
                <a:prstClr val="black"/>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227" y="897363"/>
            <a:ext cx="4695791" cy="3521292"/>
          </a:xfrm>
          <a:prstGeom prst="rect">
            <a:avLst/>
          </a:prstGeom>
        </p:spPr>
      </p:pic>
    </p:spTree>
    <p:extLst>
      <p:ext uri="{BB962C8B-B14F-4D97-AF65-F5344CB8AC3E}">
        <p14:creationId xmlns:p14="http://schemas.microsoft.com/office/powerpoint/2010/main" val="10531184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Hind Drive Bridge and </a:t>
            </a:r>
            <a:r>
              <a:rPr lang="en-US" dirty="0" err="1" smtClean="0"/>
              <a:t>Ani</a:t>
            </a:r>
            <a:r>
              <a:rPr lang="en-US" dirty="0" smtClean="0"/>
              <a:t> St. Bridge – After Project</a:t>
            </a:r>
          </a:p>
          <a:p>
            <a:endParaRPr lang="en-US" dirty="0"/>
          </a:p>
        </p:txBody>
      </p:sp>
      <p:sp>
        <p:nvSpPr>
          <p:cNvPr id="8" name="TextBox 7"/>
          <p:cNvSpPr txBox="1"/>
          <p:nvPr/>
        </p:nvSpPr>
        <p:spPr>
          <a:xfrm>
            <a:off x="2162864" y="4613455"/>
            <a:ext cx="2629609" cy="646331"/>
          </a:xfrm>
          <a:prstGeom prst="rect">
            <a:avLst/>
          </a:prstGeom>
          <a:noFill/>
        </p:spPr>
        <p:txBody>
          <a:bodyPr wrap="square" rtlCol="0">
            <a:spAutoFit/>
          </a:bodyPr>
          <a:lstStyle/>
          <a:p>
            <a:pPr algn="ctr"/>
            <a:r>
              <a:rPr lang="en-US" dirty="0">
                <a:solidFill>
                  <a:prstClr val="black"/>
                </a:solidFill>
              </a:rPr>
              <a:t>Looking upstream </a:t>
            </a:r>
            <a:r>
              <a:rPr lang="en-US" dirty="0" smtClean="0">
                <a:solidFill>
                  <a:prstClr val="black"/>
                </a:solidFill>
              </a:rPr>
              <a:t>from </a:t>
            </a:r>
            <a:r>
              <a:rPr lang="en-US" dirty="0" err="1" smtClean="0">
                <a:solidFill>
                  <a:prstClr val="black"/>
                </a:solidFill>
              </a:rPr>
              <a:t>Hao</a:t>
            </a:r>
            <a:r>
              <a:rPr lang="en-US" dirty="0" smtClean="0">
                <a:solidFill>
                  <a:prstClr val="black"/>
                </a:solidFill>
              </a:rPr>
              <a:t> Pl.</a:t>
            </a:r>
            <a:endParaRPr lang="en-US" dirty="0">
              <a:solidFill>
                <a:prstClr val="black"/>
              </a:solidFill>
            </a:endParaRPr>
          </a:p>
        </p:txBody>
      </p:sp>
      <p:sp>
        <p:nvSpPr>
          <p:cNvPr id="7" name="TextBox 6"/>
          <p:cNvSpPr txBox="1"/>
          <p:nvPr/>
        </p:nvSpPr>
        <p:spPr>
          <a:xfrm>
            <a:off x="6798088" y="4613455"/>
            <a:ext cx="2629609" cy="646331"/>
          </a:xfrm>
          <a:prstGeom prst="rect">
            <a:avLst/>
          </a:prstGeom>
          <a:noFill/>
        </p:spPr>
        <p:txBody>
          <a:bodyPr wrap="square" rtlCol="0">
            <a:spAutoFit/>
          </a:bodyPr>
          <a:lstStyle/>
          <a:p>
            <a:pPr algn="ctr"/>
            <a:r>
              <a:rPr lang="en-US" dirty="0">
                <a:solidFill>
                  <a:prstClr val="black"/>
                </a:solidFill>
              </a:rPr>
              <a:t>Looking </a:t>
            </a:r>
            <a:r>
              <a:rPr lang="en-US" dirty="0" smtClean="0">
                <a:solidFill>
                  <a:prstClr val="black"/>
                </a:solidFill>
              </a:rPr>
              <a:t>upstream </a:t>
            </a:r>
            <a:r>
              <a:rPr lang="en-US" dirty="0">
                <a:solidFill>
                  <a:prstClr val="black"/>
                </a:solidFill>
              </a:rPr>
              <a:t>from </a:t>
            </a:r>
            <a:r>
              <a:rPr lang="en-US" dirty="0" err="1" smtClean="0">
                <a:solidFill>
                  <a:prstClr val="black"/>
                </a:solidFill>
              </a:rPr>
              <a:t>Ani</a:t>
            </a:r>
            <a:r>
              <a:rPr lang="en-US" dirty="0" smtClean="0">
                <a:solidFill>
                  <a:prstClr val="black"/>
                </a:solidFill>
              </a:rPr>
              <a:t> Bridge to bend</a:t>
            </a:r>
            <a:endParaRPr lang="en-US" dirty="0">
              <a:solidFill>
                <a:prstClr val="black"/>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620" y="897364"/>
            <a:ext cx="4695790" cy="352129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1114" y="897364"/>
            <a:ext cx="4703364" cy="3526971"/>
          </a:xfrm>
          <a:prstGeom prst="rect">
            <a:avLst/>
          </a:prstGeom>
        </p:spPr>
      </p:pic>
    </p:spTree>
    <p:extLst>
      <p:ext uri="{BB962C8B-B14F-4D97-AF65-F5344CB8AC3E}">
        <p14:creationId xmlns:p14="http://schemas.microsoft.com/office/powerpoint/2010/main" val="1987630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Hind Drive Bridge and </a:t>
            </a:r>
            <a:r>
              <a:rPr lang="en-US" dirty="0" err="1" smtClean="0"/>
              <a:t>Ani</a:t>
            </a:r>
            <a:r>
              <a:rPr lang="en-US" dirty="0" smtClean="0"/>
              <a:t> St. Bridge – After Project</a:t>
            </a:r>
          </a:p>
          <a:p>
            <a:endParaRPr lang="en-US" dirty="0"/>
          </a:p>
        </p:txBody>
      </p:sp>
      <p:sp>
        <p:nvSpPr>
          <p:cNvPr id="8" name="TextBox 7"/>
          <p:cNvSpPr txBox="1"/>
          <p:nvPr/>
        </p:nvSpPr>
        <p:spPr>
          <a:xfrm>
            <a:off x="2162864" y="4613455"/>
            <a:ext cx="2629609" cy="646331"/>
          </a:xfrm>
          <a:prstGeom prst="rect">
            <a:avLst/>
          </a:prstGeom>
          <a:noFill/>
        </p:spPr>
        <p:txBody>
          <a:bodyPr wrap="square" rtlCol="0">
            <a:spAutoFit/>
          </a:bodyPr>
          <a:lstStyle/>
          <a:p>
            <a:pPr algn="ctr"/>
            <a:r>
              <a:rPr lang="en-US" dirty="0">
                <a:solidFill>
                  <a:prstClr val="black"/>
                </a:solidFill>
              </a:rPr>
              <a:t>Looking upstream </a:t>
            </a:r>
            <a:r>
              <a:rPr lang="en-US" dirty="0" smtClean="0">
                <a:solidFill>
                  <a:prstClr val="black"/>
                </a:solidFill>
              </a:rPr>
              <a:t>from </a:t>
            </a:r>
            <a:r>
              <a:rPr lang="en-US" dirty="0" err="1" smtClean="0">
                <a:solidFill>
                  <a:prstClr val="black"/>
                </a:solidFill>
              </a:rPr>
              <a:t>Ani</a:t>
            </a:r>
            <a:r>
              <a:rPr lang="en-US" dirty="0" smtClean="0">
                <a:solidFill>
                  <a:prstClr val="black"/>
                </a:solidFill>
              </a:rPr>
              <a:t> St. Bridge</a:t>
            </a:r>
            <a:endParaRPr lang="en-US" dirty="0">
              <a:solidFill>
                <a:prstClr val="black"/>
              </a:solidFill>
            </a:endParaRPr>
          </a:p>
        </p:txBody>
      </p:sp>
      <p:sp>
        <p:nvSpPr>
          <p:cNvPr id="7" name="TextBox 6"/>
          <p:cNvSpPr txBox="1"/>
          <p:nvPr/>
        </p:nvSpPr>
        <p:spPr>
          <a:xfrm>
            <a:off x="6798088" y="4613455"/>
            <a:ext cx="2629609" cy="646331"/>
          </a:xfrm>
          <a:prstGeom prst="rect">
            <a:avLst/>
          </a:prstGeom>
          <a:noFill/>
        </p:spPr>
        <p:txBody>
          <a:bodyPr wrap="square" rtlCol="0">
            <a:spAutoFit/>
          </a:bodyPr>
          <a:lstStyle/>
          <a:p>
            <a:pPr algn="ctr"/>
            <a:r>
              <a:rPr lang="en-US" dirty="0">
                <a:solidFill>
                  <a:prstClr val="black"/>
                </a:solidFill>
              </a:rPr>
              <a:t>Looking downstream from </a:t>
            </a:r>
            <a:r>
              <a:rPr lang="en-US" dirty="0" err="1" smtClean="0">
                <a:solidFill>
                  <a:prstClr val="black"/>
                </a:solidFill>
              </a:rPr>
              <a:t>Ani</a:t>
            </a:r>
            <a:r>
              <a:rPr lang="en-US" dirty="0" smtClean="0">
                <a:solidFill>
                  <a:prstClr val="black"/>
                </a:solidFill>
              </a:rPr>
              <a:t> St. Bridge</a:t>
            </a:r>
            <a:endParaRPr lang="en-US" dirty="0">
              <a:solidFill>
                <a:prstClr val="black"/>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149" y="897364"/>
            <a:ext cx="4695791" cy="352129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2712" y="897365"/>
            <a:ext cx="4695791" cy="3521292"/>
          </a:xfrm>
          <a:prstGeom prst="rect">
            <a:avLst/>
          </a:prstGeom>
        </p:spPr>
      </p:pic>
    </p:spTree>
    <p:extLst>
      <p:ext uri="{BB962C8B-B14F-4D97-AF65-F5344CB8AC3E}">
        <p14:creationId xmlns:p14="http://schemas.microsoft.com/office/powerpoint/2010/main" val="22656333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a:t>
            </a:r>
            <a:r>
              <a:rPr lang="en-US" dirty="0" err="1" smtClean="0"/>
              <a:t>Ani</a:t>
            </a:r>
            <a:r>
              <a:rPr lang="en-US" dirty="0" smtClean="0"/>
              <a:t> St. Bridge and Debris Basin – After Project</a:t>
            </a:r>
          </a:p>
          <a:p>
            <a:endParaRPr lang="en-US" dirty="0"/>
          </a:p>
        </p:txBody>
      </p:sp>
      <p:sp>
        <p:nvSpPr>
          <p:cNvPr id="5" name="TextBox 4"/>
          <p:cNvSpPr txBox="1"/>
          <p:nvPr/>
        </p:nvSpPr>
        <p:spPr>
          <a:xfrm>
            <a:off x="2021903" y="4660366"/>
            <a:ext cx="2629609" cy="646331"/>
          </a:xfrm>
          <a:prstGeom prst="rect">
            <a:avLst/>
          </a:prstGeom>
          <a:noFill/>
        </p:spPr>
        <p:txBody>
          <a:bodyPr wrap="square" rtlCol="0">
            <a:spAutoFit/>
          </a:bodyPr>
          <a:lstStyle/>
          <a:p>
            <a:r>
              <a:rPr lang="en-US" dirty="0">
                <a:solidFill>
                  <a:prstClr val="black"/>
                </a:solidFill>
              </a:rPr>
              <a:t>Looking </a:t>
            </a:r>
            <a:r>
              <a:rPr lang="en-US" dirty="0" smtClean="0">
                <a:solidFill>
                  <a:prstClr val="black"/>
                </a:solidFill>
              </a:rPr>
              <a:t>downstream, from </a:t>
            </a:r>
            <a:r>
              <a:rPr lang="en-US" dirty="0" err="1" smtClean="0">
                <a:solidFill>
                  <a:prstClr val="black"/>
                </a:solidFill>
              </a:rPr>
              <a:t>Hao</a:t>
            </a:r>
            <a:r>
              <a:rPr lang="en-US" dirty="0" smtClean="0">
                <a:solidFill>
                  <a:prstClr val="black"/>
                </a:solidFill>
              </a:rPr>
              <a:t> St. access</a:t>
            </a:r>
            <a:endParaRPr lang="en-US" dirty="0">
              <a:solidFill>
                <a:prstClr val="black"/>
              </a:solidFill>
            </a:endParaRPr>
          </a:p>
        </p:txBody>
      </p:sp>
      <p:sp>
        <p:nvSpPr>
          <p:cNvPr id="8" name="TextBox 7"/>
          <p:cNvSpPr txBox="1"/>
          <p:nvPr/>
        </p:nvSpPr>
        <p:spPr>
          <a:xfrm>
            <a:off x="6996201" y="4704855"/>
            <a:ext cx="2629609" cy="646331"/>
          </a:xfrm>
          <a:prstGeom prst="rect">
            <a:avLst/>
          </a:prstGeom>
          <a:noFill/>
        </p:spPr>
        <p:txBody>
          <a:bodyPr wrap="square" rtlCol="0">
            <a:spAutoFit/>
          </a:bodyPr>
          <a:lstStyle/>
          <a:p>
            <a:r>
              <a:rPr lang="en-US" dirty="0">
                <a:solidFill>
                  <a:prstClr val="black"/>
                </a:solidFill>
              </a:rPr>
              <a:t>Looking upstream, </a:t>
            </a:r>
            <a:r>
              <a:rPr lang="en-US" dirty="0" smtClean="0">
                <a:solidFill>
                  <a:prstClr val="black"/>
                </a:solidFill>
              </a:rPr>
              <a:t>from </a:t>
            </a:r>
            <a:r>
              <a:rPr lang="en-US" dirty="0" err="1" smtClean="0">
                <a:solidFill>
                  <a:prstClr val="black"/>
                </a:solidFill>
              </a:rPr>
              <a:t>Hao</a:t>
            </a:r>
            <a:r>
              <a:rPr lang="en-US" dirty="0" smtClean="0">
                <a:solidFill>
                  <a:prstClr val="black"/>
                </a:solidFill>
              </a:rPr>
              <a:t> St. access</a:t>
            </a:r>
            <a:endParaRPr lang="en-US" dirty="0">
              <a:solidFill>
                <a:prstClr val="black"/>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927" y="953052"/>
            <a:ext cx="4621103" cy="346528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1112" y="953052"/>
            <a:ext cx="4621103" cy="3465285"/>
          </a:xfrm>
          <a:prstGeom prst="rect">
            <a:avLst/>
          </a:prstGeom>
        </p:spPr>
      </p:pic>
    </p:spTree>
    <p:extLst>
      <p:ext uri="{BB962C8B-B14F-4D97-AF65-F5344CB8AC3E}">
        <p14:creationId xmlns:p14="http://schemas.microsoft.com/office/powerpoint/2010/main" val="11777975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a:t>
            </a:r>
            <a:r>
              <a:rPr lang="en-US" dirty="0" err="1" smtClean="0"/>
              <a:t>Ani</a:t>
            </a:r>
            <a:r>
              <a:rPr lang="en-US" dirty="0" smtClean="0"/>
              <a:t> St. Bridge and Debris Basin – After Project</a:t>
            </a:r>
          </a:p>
          <a:p>
            <a:endParaRPr lang="en-US" dirty="0"/>
          </a:p>
        </p:txBody>
      </p:sp>
      <p:sp>
        <p:nvSpPr>
          <p:cNvPr id="5" name="TextBox 4"/>
          <p:cNvSpPr txBox="1"/>
          <p:nvPr/>
        </p:nvSpPr>
        <p:spPr>
          <a:xfrm>
            <a:off x="2021903" y="4660366"/>
            <a:ext cx="2629609" cy="646331"/>
          </a:xfrm>
          <a:prstGeom prst="rect">
            <a:avLst/>
          </a:prstGeom>
          <a:noFill/>
        </p:spPr>
        <p:txBody>
          <a:bodyPr wrap="square" rtlCol="0">
            <a:spAutoFit/>
          </a:bodyPr>
          <a:lstStyle/>
          <a:p>
            <a:r>
              <a:rPr lang="en-US" dirty="0">
                <a:solidFill>
                  <a:prstClr val="black"/>
                </a:solidFill>
              </a:rPr>
              <a:t>Looking </a:t>
            </a:r>
            <a:r>
              <a:rPr lang="en-US" dirty="0" smtClean="0">
                <a:solidFill>
                  <a:prstClr val="black"/>
                </a:solidFill>
              </a:rPr>
              <a:t>upstream </a:t>
            </a:r>
            <a:r>
              <a:rPr lang="en-US" dirty="0">
                <a:solidFill>
                  <a:prstClr val="black"/>
                </a:solidFill>
              </a:rPr>
              <a:t>from </a:t>
            </a:r>
            <a:r>
              <a:rPr lang="en-US" dirty="0" err="1">
                <a:solidFill>
                  <a:prstClr val="black"/>
                </a:solidFill>
              </a:rPr>
              <a:t>Hao</a:t>
            </a:r>
            <a:r>
              <a:rPr lang="en-US" dirty="0">
                <a:solidFill>
                  <a:prstClr val="black"/>
                </a:solidFill>
              </a:rPr>
              <a:t> St. access</a:t>
            </a:r>
          </a:p>
        </p:txBody>
      </p:sp>
      <p:sp>
        <p:nvSpPr>
          <p:cNvPr id="8" name="TextBox 7"/>
          <p:cNvSpPr txBox="1"/>
          <p:nvPr/>
        </p:nvSpPr>
        <p:spPr>
          <a:xfrm>
            <a:off x="6996201" y="4704855"/>
            <a:ext cx="2629609" cy="646331"/>
          </a:xfrm>
          <a:prstGeom prst="rect">
            <a:avLst/>
          </a:prstGeom>
          <a:noFill/>
        </p:spPr>
        <p:txBody>
          <a:bodyPr wrap="square" rtlCol="0">
            <a:spAutoFit/>
          </a:bodyPr>
          <a:lstStyle/>
          <a:p>
            <a:r>
              <a:rPr lang="en-US" dirty="0">
                <a:solidFill>
                  <a:prstClr val="black"/>
                </a:solidFill>
              </a:rPr>
              <a:t>Looking </a:t>
            </a:r>
            <a:r>
              <a:rPr lang="en-US" dirty="0" smtClean="0">
                <a:solidFill>
                  <a:prstClr val="black"/>
                </a:solidFill>
              </a:rPr>
              <a:t>downstream from third </a:t>
            </a:r>
            <a:r>
              <a:rPr lang="en-US" dirty="0" err="1">
                <a:solidFill>
                  <a:prstClr val="black"/>
                </a:solidFill>
              </a:rPr>
              <a:t>Hao</a:t>
            </a:r>
            <a:r>
              <a:rPr lang="en-US" dirty="0">
                <a:solidFill>
                  <a:prstClr val="black"/>
                </a:solidFill>
              </a:rPr>
              <a:t> St. access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009" y="953052"/>
            <a:ext cx="4619410" cy="346401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8542" y="953052"/>
            <a:ext cx="4619409" cy="3464015"/>
          </a:xfrm>
          <a:prstGeom prst="rect">
            <a:avLst/>
          </a:prstGeom>
        </p:spPr>
      </p:pic>
    </p:spTree>
    <p:extLst>
      <p:ext uri="{BB962C8B-B14F-4D97-AF65-F5344CB8AC3E}">
        <p14:creationId xmlns:p14="http://schemas.microsoft.com/office/powerpoint/2010/main" val="25932102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a:t>
            </a:r>
            <a:r>
              <a:rPr lang="en-US" dirty="0" err="1" smtClean="0"/>
              <a:t>Ani</a:t>
            </a:r>
            <a:r>
              <a:rPr lang="en-US" dirty="0" smtClean="0"/>
              <a:t> St. Bridge and Debris Basin – After Project</a:t>
            </a:r>
          </a:p>
          <a:p>
            <a:endParaRPr lang="en-US" dirty="0"/>
          </a:p>
        </p:txBody>
      </p:sp>
      <p:sp>
        <p:nvSpPr>
          <p:cNvPr id="5" name="TextBox 4"/>
          <p:cNvSpPr txBox="1"/>
          <p:nvPr/>
        </p:nvSpPr>
        <p:spPr>
          <a:xfrm>
            <a:off x="2021903" y="4660366"/>
            <a:ext cx="2629609" cy="646331"/>
          </a:xfrm>
          <a:prstGeom prst="rect">
            <a:avLst/>
          </a:prstGeom>
          <a:noFill/>
        </p:spPr>
        <p:txBody>
          <a:bodyPr wrap="square" rtlCol="0">
            <a:spAutoFit/>
          </a:bodyPr>
          <a:lstStyle/>
          <a:p>
            <a:r>
              <a:rPr lang="en-US" dirty="0" smtClean="0">
                <a:solidFill>
                  <a:prstClr val="black"/>
                </a:solidFill>
              </a:rPr>
              <a:t>Looking upstream from third </a:t>
            </a:r>
            <a:r>
              <a:rPr lang="en-US" dirty="0" err="1">
                <a:solidFill>
                  <a:prstClr val="black"/>
                </a:solidFill>
              </a:rPr>
              <a:t>Hao</a:t>
            </a:r>
            <a:r>
              <a:rPr lang="en-US" dirty="0">
                <a:solidFill>
                  <a:prstClr val="black"/>
                </a:solidFill>
              </a:rPr>
              <a:t> St. access</a:t>
            </a:r>
          </a:p>
        </p:txBody>
      </p:sp>
      <p:sp>
        <p:nvSpPr>
          <p:cNvPr id="8" name="TextBox 7"/>
          <p:cNvSpPr txBox="1"/>
          <p:nvPr/>
        </p:nvSpPr>
        <p:spPr>
          <a:xfrm>
            <a:off x="6996201" y="4704855"/>
            <a:ext cx="2629609" cy="646331"/>
          </a:xfrm>
          <a:prstGeom prst="rect">
            <a:avLst/>
          </a:prstGeom>
          <a:noFill/>
        </p:spPr>
        <p:txBody>
          <a:bodyPr wrap="square" rtlCol="0">
            <a:spAutoFit/>
          </a:bodyPr>
          <a:lstStyle/>
          <a:p>
            <a:r>
              <a:rPr lang="en-US" dirty="0">
                <a:solidFill>
                  <a:prstClr val="black"/>
                </a:solidFill>
              </a:rPr>
              <a:t>Looking </a:t>
            </a:r>
            <a:r>
              <a:rPr lang="en-US" dirty="0" smtClean="0">
                <a:solidFill>
                  <a:prstClr val="black"/>
                </a:solidFill>
              </a:rPr>
              <a:t>downstream </a:t>
            </a:r>
            <a:r>
              <a:rPr lang="en-US" dirty="0">
                <a:solidFill>
                  <a:prstClr val="black"/>
                </a:solidFill>
              </a:rPr>
              <a:t>from </a:t>
            </a:r>
            <a:r>
              <a:rPr lang="en-US" dirty="0" smtClean="0">
                <a:solidFill>
                  <a:prstClr val="black"/>
                </a:solidFill>
              </a:rPr>
              <a:t>boulder basin</a:t>
            </a:r>
            <a:endParaRPr lang="en-US" dirty="0">
              <a:solidFill>
                <a:prstClr val="black"/>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881" y="953052"/>
            <a:ext cx="4619410" cy="346401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9513" y="953051"/>
            <a:ext cx="4619409" cy="3464015"/>
          </a:xfrm>
          <a:prstGeom prst="rect">
            <a:avLst/>
          </a:prstGeom>
        </p:spPr>
      </p:pic>
    </p:spTree>
    <p:extLst>
      <p:ext uri="{BB962C8B-B14F-4D97-AF65-F5344CB8AC3E}">
        <p14:creationId xmlns:p14="http://schemas.microsoft.com/office/powerpoint/2010/main" val="989913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April 13, 2018 Storm Event</a:t>
            </a:r>
            <a:endParaRPr lang="en-US" dirty="0"/>
          </a:p>
        </p:txBody>
      </p:sp>
      <p:sp>
        <p:nvSpPr>
          <p:cNvPr id="3" name="Content Placeholder 2"/>
          <p:cNvSpPr>
            <a:spLocks noGrp="1"/>
          </p:cNvSpPr>
          <p:nvPr>
            <p:ph idx="1"/>
          </p:nvPr>
        </p:nvSpPr>
        <p:spPr/>
        <p:txBody>
          <a:bodyPr/>
          <a:lstStyle/>
          <a:p>
            <a:r>
              <a:rPr lang="en-US" dirty="0" smtClean="0"/>
              <a:t>The event started as a highly localized but intense event over east Oahu during the early nighttime hours of April 13, 2018.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619" y="3044214"/>
            <a:ext cx="3487215" cy="3487215"/>
          </a:xfrm>
          <a:prstGeom prst="rect">
            <a:avLst/>
          </a:prstGeom>
        </p:spPr>
      </p:pic>
    </p:spTree>
    <p:extLst>
      <p:ext uri="{BB962C8B-B14F-4D97-AF65-F5344CB8AC3E}">
        <p14:creationId xmlns:p14="http://schemas.microsoft.com/office/powerpoint/2010/main" val="4266116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a:t>
            </a:r>
            <a:r>
              <a:rPr lang="en-US" dirty="0" err="1" smtClean="0"/>
              <a:t>Ani</a:t>
            </a:r>
            <a:r>
              <a:rPr lang="en-US" dirty="0" smtClean="0"/>
              <a:t> St. Bridge and Debris Basin – After Project</a:t>
            </a:r>
          </a:p>
          <a:p>
            <a:endParaRPr lang="en-US" dirty="0"/>
          </a:p>
        </p:txBody>
      </p:sp>
      <p:sp>
        <p:nvSpPr>
          <p:cNvPr id="5" name="TextBox 4"/>
          <p:cNvSpPr txBox="1"/>
          <p:nvPr/>
        </p:nvSpPr>
        <p:spPr>
          <a:xfrm>
            <a:off x="2021903" y="4660366"/>
            <a:ext cx="2629609" cy="646331"/>
          </a:xfrm>
          <a:prstGeom prst="rect">
            <a:avLst/>
          </a:prstGeom>
          <a:noFill/>
        </p:spPr>
        <p:txBody>
          <a:bodyPr wrap="square" rtlCol="0">
            <a:spAutoFit/>
          </a:bodyPr>
          <a:lstStyle/>
          <a:p>
            <a:r>
              <a:rPr lang="en-US" dirty="0">
                <a:solidFill>
                  <a:prstClr val="black"/>
                </a:solidFill>
              </a:rPr>
              <a:t>Looking upstream </a:t>
            </a:r>
            <a:r>
              <a:rPr lang="en-US" dirty="0" smtClean="0">
                <a:solidFill>
                  <a:prstClr val="black"/>
                </a:solidFill>
              </a:rPr>
              <a:t>at boulder basin</a:t>
            </a:r>
            <a:endParaRPr lang="en-US" dirty="0">
              <a:solidFill>
                <a:prstClr val="black"/>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333" y="870012"/>
            <a:ext cx="5056180" cy="3790354"/>
          </a:xfrm>
          <a:prstGeom prst="rect">
            <a:avLst/>
          </a:prstGeom>
        </p:spPr>
      </p:pic>
    </p:spTree>
    <p:extLst>
      <p:ext uri="{BB962C8B-B14F-4D97-AF65-F5344CB8AC3E}">
        <p14:creationId xmlns:p14="http://schemas.microsoft.com/office/powerpoint/2010/main" val="338870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181661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Steps/Follow Up</a:t>
            </a:r>
            <a:endParaRPr lang="en-US" dirty="0"/>
          </a:p>
        </p:txBody>
      </p:sp>
      <p:sp>
        <p:nvSpPr>
          <p:cNvPr id="3" name="Content Placeholder 2"/>
          <p:cNvSpPr>
            <a:spLocks noGrp="1"/>
          </p:cNvSpPr>
          <p:nvPr>
            <p:ph idx="1"/>
          </p:nvPr>
        </p:nvSpPr>
        <p:spPr/>
        <p:txBody>
          <a:bodyPr/>
          <a:lstStyle/>
          <a:p>
            <a:r>
              <a:rPr lang="en-US" dirty="0" smtClean="0"/>
              <a:t>Assistance with Army Corps of Engineers Small Cap program.</a:t>
            </a:r>
          </a:p>
          <a:p>
            <a:r>
              <a:rPr lang="en-US" dirty="0" smtClean="0"/>
              <a:t>In the interim, the City will monitor the stream and provide small City projects within </a:t>
            </a:r>
            <a:r>
              <a:rPr lang="en-US" dirty="0" err="1" smtClean="0"/>
              <a:t>Wailupe</a:t>
            </a:r>
            <a:r>
              <a:rPr lang="en-US" dirty="0" smtClean="0"/>
              <a:t> Stream, if needed.</a:t>
            </a:r>
            <a:endParaRPr lang="en-US" dirty="0"/>
          </a:p>
        </p:txBody>
      </p:sp>
    </p:spTree>
    <p:extLst>
      <p:ext uri="{BB962C8B-B14F-4D97-AF65-F5344CB8AC3E}">
        <p14:creationId xmlns:p14="http://schemas.microsoft.com/office/powerpoint/2010/main" val="4769447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5583" y="155852"/>
            <a:ext cx="10554883" cy="6702148"/>
          </a:xfrm>
        </p:spPr>
        <p:txBody>
          <a:bodyPr>
            <a:normAutofit/>
          </a:bodyPr>
          <a:lstStyle/>
          <a:p>
            <a:r>
              <a:rPr lang="en-US" sz="1800" dirty="0" smtClean="0"/>
              <a:t>The </a:t>
            </a:r>
            <a:r>
              <a:rPr lang="en-US" sz="1800" dirty="0" smtClean="0"/>
              <a:t>following radar </a:t>
            </a:r>
            <a:r>
              <a:rPr lang="en-US" sz="1800" dirty="0" smtClean="0"/>
              <a:t>loop shows </a:t>
            </a:r>
            <a:r>
              <a:rPr lang="en-US" sz="1800" dirty="0" smtClean="0"/>
              <a:t>the </a:t>
            </a:r>
            <a:r>
              <a:rPr lang="en-US" sz="1800" dirty="0" smtClean="0"/>
              <a:t>main portion of the </a:t>
            </a:r>
            <a:r>
              <a:rPr lang="en-US" sz="1800" dirty="0" smtClean="0"/>
              <a:t>2018 storm event </a:t>
            </a:r>
            <a:r>
              <a:rPr lang="en-US" sz="1800" dirty="0" smtClean="0"/>
              <a:t>over Oahu. Prior to making landfall, the upper system appears to have merged with a system streaming off of northwest Molokai and intensified. The area of intense rainfall with rates greater than 4 inches per hour moved across east Oahu between 7:00 PM and 9:00 PM HST on April 13. Although the affected area was localized, the intensity of the rainfall produced tremendous amounts of runoff which produced substantial damage to communities from </a:t>
            </a:r>
            <a:r>
              <a:rPr lang="en-US" sz="1800" dirty="0" err="1" smtClean="0"/>
              <a:t>Maunawili</a:t>
            </a:r>
            <a:r>
              <a:rPr lang="en-US" sz="1800" dirty="0" smtClean="0"/>
              <a:t> to Waimanalo over the windward slopes of the </a:t>
            </a:r>
            <a:r>
              <a:rPr lang="en-US" sz="1800" dirty="0" err="1" smtClean="0"/>
              <a:t>Koolau</a:t>
            </a:r>
            <a:r>
              <a:rPr lang="en-US" sz="1800" dirty="0" smtClean="0"/>
              <a:t> Range, and from </a:t>
            </a:r>
            <a:r>
              <a:rPr lang="en-US" sz="1800" dirty="0" err="1" smtClean="0"/>
              <a:t>Aina</a:t>
            </a:r>
            <a:r>
              <a:rPr lang="en-US" sz="1800" dirty="0" smtClean="0"/>
              <a:t> </a:t>
            </a:r>
            <a:r>
              <a:rPr lang="en-US" sz="1800" dirty="0" err="1" smtClean="0"/>
              <a:t>Haina</a:t>
            </a:r>
            <a:r>
              <a:rPr lang="en-US" sz="1800" dirty="0" smtClean="0"/>
              <a:t> to Hawaii Kai along the leeward slopes.</a:t>
            </a:r>
          </a:p>
          <a:p>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812" y="2095737"/>
            <a:ext cx="7288944" cy="4609461"/>
          </a:xfrm>
          <a:prstGeom prst="rect">
            <a:avLst/>
          </a:prstGeom>
        </p:spPr>
      </p:pic>
    </p:spTree>
    <p:extLst>
      <p:ext uri="{BB962C8B-B14F-4D97-AF65-F5344CB8AC3E}">
        <p14:creationId xmlns:p14="http://schemas.microsoft.com/office/powerpoint/2010/main" val="33369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9943" y="394390"/>
            <a:ext cx="10532165" cy="6233589"/>
          </a:xfrm>
        </p:spPr>
        <p:txBody>
          <a:bodyPr>
            <a:normAutofit/>
          </a:bodyPr>
          <a:lstStyle/>
          <a:p>
            <a:r>
              <a:rPr lang="en-US" sz="1800" dirty="0" smtClean="0"/>
              <a:t>A bar graph of 15-minute rainfall data from the automated rain gage in </a:t>
            </a:r>
            <a:r>
              <a:rPr lang="en-US" sz="1800" dirty="0" err="1" smtClean="0"/>
              <a:t>Niu</a:t>
            </a:r>
            <a:r>
              <a:rPr lang="en-US" sz="1800" dirty="0" smtClean="0"/>
              <a:t> Valley shows how intense and short-lived the event was over the area. The peak 15-minute rainfall total of 1.42 inches </a:t>
            </a:r>
            <a:r>
              <a:rPr lang="en-US" sz="1800" dirty="0" smtClean="0"/>
              <a:t>(or an extrapolated </a:t>
            </a:r>
            <a:r>
              <a:rPr lang="en-US" sz="1800" dirty="0" smtClean="0"/>
              <a:t>hourly rate of 5.68 inches per hour) occurred from 8:00 to 8:15 </a:t>
            </a:r>
            <a:r>
              <a:rPr lang="en-US" sz="1800" dirty="0" smtClean="0"/>
              <a:t>PM. </a:t>
            </a:r>
            <a:r>
              <a:rPr lang="en-US" sz="1800" dirty="0" smtClean="0"/>
              <a:t>The same gage recorded 5.52 inches over the two-hour period from 7:00 to 9:00 </a:t>
            </a:r>
            <a:r>
              <a:rPr lang="en-US" sz="1800" dirty="0" smtClean="0"/>
              <a:t>PM, </a:t>
            </a:r>
            <a:r>
              <a:rPr lang="en-US" sz="1800" dirty="0" smtClean="0"/>
              <a:t>which encompassed most of the event. According to </a:t>
            </a:r>
            <a:r>
              <a:rPr lang="en-US" sz="1800" dirty="0" smtClean="0"/>
              <a:t>National Oceanic and Atmospheric Administration’s </a:t>
            </a:r>
            <a:r>
              <a:rPr lang="en-US" sz="1800" dirty="0" smtClean="0"/>
              <a:t>Atlas </a:t>
            </a:r>
            <a:r>
              <a:rPr lang="en-US" sz="1800" dirty="0" smtClean="0"/>
              <a:t>14, </a:t>
            </a:r>
            <a:r>
              <a:rPr lang="en-US" sz="1800" dirty="0" smtClean="0"/>
              <a:t>these totals have annual probabilities of 4 to 10 percent </a:t>
            </a:r>
            <a:r>
              <a:rPr lang="en-US" sz="1800" dirty="0" smtClean="0"/>
              <a:t>(for the 15-minute total) </a:t>
            </a:r>
            <a:r>
              <a:rPr lang="en-US" sz="1800" dirty="0" smtClean="0"/>
              <a:t>and 0.5 to 1 percent </a:t>
            </a:r>
            <a:r>
              <a:rPr lang="en-US" sz="1800" dirty="0" smtClean="0"/>
              <a:t>(for the two-hour total).  </a:t>
            </a:r>
            <a:r>
              <a:rPr lang="en-US" sz="1800" dirty="0" smtClean="0"/>
              <a:t>A peak </a:t>
            </a:r>
            <a:r>
              <a:rPr lang="en-US" sz="1800" dirty="0" err="1" smtClean="0"/>
              <a:t>streamflow</a:t>
            </a:r>
            <a:r>
              <a:rPr lang="en-US" sz="1800" dirty="0" smtClean="0"/>
              <a:t> gage at Wailupe Gulch </a:t>
            </a:r>
            <a:r>
              <a:rPr lang="en-US" sz="1800" dirty="0" smtClean="0"/>
              <a:t>registered </a:t>
            </a:r>
            <a:r>
              <a:rPr lang="en-US" sz="1800" dirty="0" smtClean="0"/>
              <a:t>a water level increase of over 8 feet.</a:t>
            </a:r>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6630" y="2168399"/>
            <a:ext cx="5865626" cy="4459580"/>
          </a:xfrm>
          <a:prstGeom prst="rect">
            <a:avLst/>
          </a:prstGeom>
        </p:spPr>
      </p:pic>
    </p:spTree>
    <p:extLst>
      <p:ext uri="{BB962C8B-B14F-4D97-AF65-F5344CB8AC3E}">
        <p14:creationId xmlns:p14="http://schemas.microsoft.com/office/powerpoint/2010/main" val="8517550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Impacts Along </a:t>
            </a:r>
            <a:r>
              <a:rPr lang="en-US" dirty="0" err="1" smtClean="0"/>
              <a:t>Wailupe</a:t>
            </a:r>
            <a:r>
              <a:rPr lang="en-US" dirty="0" smtClean="0"/>
              <a:t> Stream After April 13, 2018 Storm Event</a:t>
            </a:r>
            <a:endParaRPr lang="en-US" dirty="0"/>
          </a:p>
        </p:txBody>
      </p:sp>
      <p:sp>
        <p:nvSpPr>
          <p:cNvPr id="3" name="Content Placeholder 2"/>
          <p:cNvSpPr>
            <a:spLocks noGrp="1"/>
          </p:cNvSpPr>
          <p:nvPr>
            <p:ph idx="1"/>
          </p:nvPr>
        </p:nvSpPr>
        <p:spPr/>
        <p:txBody>
          <a:bodyPr/>
          <a:lstStyle/>
          <a:p>
            <a:r>
              <a:rPr lang="en-US" dirty="0" smtClean="0"/>
              <a:t>Between Hind Drive Bridge and </a:t>
            </a:r>
            <a:r>
              <a:rPr lang="en-US" dirty="0" err="1" smtClean="0"/>
              <a:t>Ani</a:t>
            </a:r>
            <a:r>
              <a:rPr lang="en-US" dirty="0" smtClean="0"/>
              <a:t> St. Bridge</a:t>
            </a:r>
          </a:p>
          <a:p>
            <a:r>
              <a:rPr lang="en-US" dirty="0" smtClean="0"/>
              <a:t>Between </a:t>
            </a:r>
            <a:r>
              <a:rPr lang="en-US" dirty="0" err="1" smtClean="0"/>
              <a:t>Ani</a:t>
            </a:r>
            <a:r>
              <a:rPr lang="en-US" dirty="0" smtClean="0"/>
              <a:t> St. Bridge and Debris Basin</a:t>
            </a:r>
            <a:endParaRPr lang="en-US" dirty="0"/>
          </a:p>
        </p:txBody>
      </p:sp>
    </p:spTree>
    <p:extLst>
      <p:ext uri="{BB962C8B-B14F-4D97-AF65-F5344CB8AC3E}">
        <p14:creationId xmlns:p14="http://schemas.microsoft.com/office/powerpoint/2010/main" val="3499422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Hind Drive Bridge and </a:t>
            </a:r>
            <a:r>
              <a:rPr lang="en-US" dirty="0" err="1" smtClean="0"/>
              <a:t>Ani</a:t>
            </a:r>
            <a:r>
              <a:rPr lang="en-US" dirty="0" smtClean="0"/>
              <a:t> St. Bridge – After Storm</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832" y="897361"/>
            <a:ext cx="4695056" cy="352129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5513" y="897361"/>
            <a:ext cx="4695056" cy="3521292"/>
          </a:xfrm>
          <a:prstGeom prst="rect">
            <a:avLst/>
          </a:prstGeom>
        </p:spPr>
      </p:pic>
      <p:sp>
        <p:nvSpPr>
          <p:cNvPr id="8" name="TextBox 7"/>
          <p:cNvSpPr txBox="1"/>
          <p:nvPr/>
        </p:nvSpPr>
        <p:spPr>
          <a:xfrm>
            <a:off x="2021903" y="4660366"/>
            <a:ext cx="2629609" cy="923330"/>
          </a:xfrm>
          <a:prstGeom prst="rect">
            <a:avLst/>
          </a:prstGeom>
          <a:noFill/>
        </p:spPr>
        <p:txBody>
          <a:bodyPr wrap="square" rtlCol="0">
            <a:spAutoFit/>
          </a:bodyPr>
          <a:lstStyle/>
          <a:p>
            <a:r>
              <a:rPr lang="en-US" dirty="0" smtClean="0"/>
              <a:t>Looking downstream 4-5 properties upstream of Hind Dr. Bridge</a:t>
            </a:r>
            <a:endParaRPr lang="en-US" dirty="0"/>
          </a:p>
        </p:txBody>
      </p:sp>
      <p:sp>
        <p:nvSpPr>
          <p:cNvPr id="9" name="TextBox 8"/>
          <p:cNvSpPr txBox="1"/>
          <p:nvPr/>
        </p:nvSpPr>
        <p:spPr>
          <a:xfrm>
            <a:off x="6727608" y="4666612"/>
            <a:ext cx="2629609" cy="923330"/>
          </a:xfrm>
          <a:prstGeom prst="rect">
            <a:avLst/>
          </a:prstGeom>
          <a:noFill/>
        </p:spPr>
        <p:txBody>
          <a:bodyPr wrap="square" rtlCol="0">
            <a:spAutoFit/>
          </a:bodyPr>
          <a:lstStyle/>
          <a:p>
            <a:r>
              <a:rPr lang="en-US" dirty="0" smtClean="0"/>
              <a:t>Looking downstream 7-8 properties upstream of Hind Dr. Bridge</a:t>
            </a:r>
            <a:endParaRPr lang="en-US" dirty="0"/>
          </a:p>
        </p:txBody>
      </p:sp>
    </p:spTree>
    <p:extLst>
      <p:ext uri="{BB962C8B-B14F-4D97-AF65-F5344CB8AC3E}">
        <p14:creationId xmlns:p14="http://schemas.microsoft.com/office/powerpoint/2010/main" val="3535647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Hind Drive Bridge and </a:t>
            </a:r>
            <a:r>
              <a:rPr lang="en-US" dirty="0" err="1" smtClean="0"/>
              <a:t>Ani</a:t>
            </a:r>
            <a:r>
              <a:rPr lang="en-US" dirty="0" smtClean="0"/>
              <a:t> St. Bridge – After Storm</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639" y="897361"/>
            <a:ext cx="4700736" cy="352555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8616" y="897361"/>
            <a:ext cx="4689377" cy="3517033"/>
          </a:xfrm>
          <a:prstGeom prst="rect">
            <a:avLst/>
          </a:prstGeom>
        </p:spPr>
      </p:pic>
      <p:sp>
        <p:nvSpPr>
          <p:cNvPr id="8" name="TextBox 7"/>
          <p:cNvSpPr txBox="1"/>
          <p:nvPr/>
        </p:nvSpPr>
        <p:spPr>
          <a:xfrm>
            <a:off x="2021903" y="4660366"/>
            <a:ext cx="2629609" cy="923330"/>
          </a:xfrm>
          <a:prstGeom prst="rect">
            <a:avLst/>
          </a:prstGeom>
          <a:noFill/>
        </p:spPr>
        <p:txBody>
          <a:bodyPr wrap="square" rtlCol="0">
            <a:spAutoFit/>
          </a:bodyPr>
          <a:lstStyle/>
          <a:p>
            <a:r>
              <a:rPr lang="en-US" dirty="0" smtClean="0"/>
              <a:t>Looking downstream, 9-10 properties upstream of Hind Dr. Bridge</a:t>
            </a:r>
            <a:endParaRPr lang="en-US" dirty="0"/>
          </a:p>
        </p:txBody>
      </p:sp>
      <p:sp>
        <p:nvSpPr>
          <p:cNvPr id="9" name="TextBox 8"/>
          <p:cNvSpPr txBox="1"/>
          <p:nvPr/>
        </p:nvSpPr>
        <p:spPr>
          <a:xfrm>
            <a:off x="6954787" y="4660365"/>
            <a:ext cx="2629609" cy="923330"/>
          </a:xfrm>
          <a:prstGeom prst="rect">
            <a:avLst/>
          </a:prstGeom>
          <a:noFill/>
        </p:spPr>
        <p:txBody>
          <a:bodyPr wrap="square" rtlCol="0">
            <a:spAutoFit/>
          </a:bodyPr>
          <a:lstStyle/>
          <a:p>
            <a:r>
              <a:rPr lang="en-US" dirty="0" smtClean="0"/>
              <a:t>Looking downstream, </a:t>
            </a:r>
            <a:r>
              <a:rPr lang="en-US" dirty="0" smtClean="0"/>
              <a:t>near the bend </a:t>
            </a:r>
            <a:r>
              <a:rPr lang="en-US" dirty="0" smtClean="0"/>
              <a:t>at </a:t>
            </a:r>
            <a:r>
              <a:rPr lang="en-US" dirty="0" err="1" smtClean="0"/>
              <a:t>Kiholo-Piikii</a:t>
            </a:r>
            <a:r>
              <a:rPr lang="en-US" dirty="0" smtClean="0"/>
              <a:t> St.</a:t>
            </a:r>
            <a:endParaRPr lang="en-US" dirty="0"/>
          </a:p>
        </p:txBody>
      </p:sp>
    </p:spTree>
    <p:extLst>
      <p:ext uri="{BB962C8B-B14F-4D97-AF65-F5344CB8AC3E}">
        <p14:creationId xmlns:p14="http://schemas.microsoft.com/office/powerpoint/2010/main" val="12889507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7713" y="155852"/>
            <a:ext cx="10515600" cy="6591398"/>
          </a:xfrm>
        </p:spPr>
        <p:txBody>
          <a:bodyPr/>
          <a:lstStyle/>
          <a:p>
            <a:r>
              <a:rPr lang="en-US" dirty="0" smtClean="0"/>
              <a:t>Between Hind Drive Bridge and </a:t>
            </a:r>
            <a:r>
              <a:rPr lang="en-US" dirty="0" err="1" smtClean="0"/>
              <a:t>Ani</a:t>
            </a:r>
            <a:r>
              <a:rPr lang="en-US" dirty="0" smtClean="0"/>
              <a:t> St. Bridge – After Storm</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6367" y="897362"/>
            <a:ext cx="4695056" cy="352129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0078" y="897362"/>
            <a:ext cx="4695056" cy="3521292"/>
          </a:xfrm>
          <a:prstGeom prst="rect">
            <a:avLst/>
          </a:prstGeom>
        </p:spPr>
      </p:pic>
      <p:sp>
        <p:nvSpPr>
          <p:cNvPr id="8" name="TextBox 7"/>
          <p:cNvSpPr txBox="1"/>
          <p:nvPr/>
        </p:nvSpPr>
        <p:spPr>
          <a:xfrm>
            <a:off x="4556618" y="4613455"/>
            <a:ext cx="2629609" cy="646331"/>
          </a:xfrm>
          <a:prstGeom prst="rect">
            <a:avLst/>
          </a:prstGeom>
          <a:noFill/>
        </p:spPr>
        <p:txBody>
          <a:bodyPr wrap="square" rtlCol="0">
            <a:spAutoFit/>
          </a:bodyPr>
          <a:lstStyle/>
          <a:p>
            <a:pPr algn="ctr"/>
            <a:r>
              <a:rPr lang="en-US" dirty="0" smtClean="0"/>
              <a:t>Looking downstream at </a:t>
            </a:r>
            <a:r>
              <a:rPr lang="en-US" dirty="0" err="1" smtClean="0"/>
              <a:t>Hao</a:t>
            </a:r>
            <a:r>
              <a:rPr lang="en-US" dirty="0" smtClean="0"/>
              <a:t> Place</a:t>
            </a:r>
            <a:endParaRPr lang="en-US" dirty="0"/>
          </a:p>
        </p:txBody>
      </p:sp>
    </p:spTree>
    <p:extLst>
      <p:ext uri="{BB962C8B-B14F-4D97-AF65-F5344CB8AC3E}">
        <p14:creationId xmlns:p14="http://schemas.microsoft.com/office/powerpoint/2010/main" val="15980136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915</Words>
  <Application>Microsoft Office PowerPoint</Application>
  <PresentationFormat>Widescreen</PresentationFormat>
  <Paragraphs>82</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Wailupe Stream Emergency Repairs</vt:lpstr>
      <vt:lpstr>Introductions</vt:lpstr>
      <vt:lpstr>April 13, 2018 Storm Event</vt:lpstr>
      <vt:lpstr>PowerPoint Presentation</vt:lpstr>
      <vt:lpstr>PowerPoint Presentation</vt:lpstr>
      <vt:lpstr>Impacts Along Wailupe Stream After April 13, 2018 Storm Event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Emergency Repairs Project for Wailupe Stream</vt:lpstr>
      <vt:lpstr>PowerPoint Presentation</vt:lpstr>
      <vt:lpstr>PowerPoint Presentation</vt:lpstr>
      <vt:lpstr>PowerPoint Presentation</vt:lpstr>
      <vt:lpstr>After Emergency Project Repairs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Next Steps/Follow Up</vt:lpstr>
    </vt:vector>
  </TitlesOfParts>
  <Company>City and County of Honolulu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Wailupe Stream Emergency Repairs</dc:title>
  <dc:creator>Visaya, Edward A</dc:creator>
  <cp:lastModifiedBy>Katsura, Stanley</cp:lastModifiedBy>
  <cp:revision>44</cp:revision>
  <dcterms:created xsi:type="dcterms:W3CDTF">2021-04-23T19:21:46Z</dcterms:created>
  <dcterms:modified xsi:type="dcterms:W3CDTF">2021-05-26T04:13:24Z</dcterms:modified>
</cp:coreProperties>
</file>