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9144000"/>
  <p:notesSz cx="6858000" cy="9144000"/>
  <p:embeddedFontLst>
    <p:embeddedFont>
      <p:font typeface="Century Schoolbook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huRhroqqc6EhMylZtAKbTVx1yC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CenturySchoolbook-regular.fntdata"/><Relationship Id="rId14" Type="http://schemas.openxmlformats.org/officeDocument/2006/relationships/slide" Target="slides/slide10.xml"/><Relationship Id="rId17" Type="http://schemas.openxmlformats.org/officeDocument/2006/relationships/font" Target="fonts/CenturySchoolbook-italic.fntdata"/><Relationship Id="rId16" Type="http://schemas.openxmlformats.org/officeDocument/2006/relationships/font" Target="fonts/CenturySchoolbook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CenturySchoolbook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Robert Crumb self-portrait, 1953.</a:t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is “bad” or peculiar about the style (the how of the telling)? Make assertions that are not obvious but will be controversial.</a:t>
            </a:r>
            <a:endParaRPr/>
          </a:p>
        </p:txBody>
      </p:sp>
      <p:sp>
        <p:nvSpPr>
          <p:cNvPr id="95" name="Google Shape;9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b6aa09d97_0_7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3fb6aa09d97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is “bad” or peculiar about the style (the how of the telling)? Make assertions that are not obvious but will be controversial.</a:t>
            </a:r>
            <a:endParaRPr/>
          </a:p>
        </p:txBody>
      </p:sp>
      <p:sp>
        <p:nvSpPr>
          <p:cNvPr id="105" name="Google Shape;105;g3fb6aa09d97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Outline main points. What action, emotion, or effect, makes you feel (something) about the literary canon?</a:t>
            </a:r>
            <a:endParaRPr/>
          </a:p>
        </p:txBody>
      </p:sp>
      <p:sp>
        <p:nvSpPr>
          <p:cNvPr id="114" name="Google Shape;11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409d8434510_0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409d843451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Outline main points. What action, emotion, or effect, makes you feel (something) about the literary canon?</a:t>
            </a:r>
            <a:endParaRPr/>
          </a:p>
        </p:txBody>
      </p:sp>
      <p:sp>
        <p:nvSpPr>
          <p:cNvPr id="121" name="Google Shape;121;g409d8434510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a98896a34_0_0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a98896a34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g3fa98896a34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fa98896a34_0_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fa98896a34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3fa98896a34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5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Several questions present themselves. We list them and discuss on the following pages.</a:t>
            </a:r>
            <a:endParaRPr/>
          </a:p>
        </p:txBody>
      </p:sp>
      <p:sp>
        <p:nvSpPr>
          <p:cNvPr id="180" name="Google Shape;18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6:notes"/>
          <p:cNvSpPr/>
          <p:nvPr>
            <p:ph idx="2" type="sldImg"/>
          </p:nvPr>
        </p:nvSpPr>
        <p:spPr>
          <a:xfrm>
            <a:off x="1371600" y="1143000"/>
            <a:ext cx="41148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Schoolbook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Schoolbook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5" name="Google Shape;35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3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3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Schoolboo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Schoolbook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Schoolbook"/>
              <a:buNone/>
              <a:defRPr b="0" i="0" sz="4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8.png"/><Relationship Id="rId6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ctrTitle"/>
          </p:nvPr>
        </p:nvSpPr>
        <p:spPr>
          <a:xfrm>
            <a:off x="736979" y="1616652"/>
            <a:ext cx="3688971" cy="23724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entury Schoolbook"/>
              <a:buNone/>
            </a:pPr>
            <a:r>
              <a:rPr lang="en-US" sz="3600"/>
              <a:t>On Robert Crumb’s </a:t>
            </a:r>
            <a:r>
              <a:rPr i="1" lang="en-US" sz="5400"/>
              <a:t>Genesis</a:t>
            </a:r>
            <a:endParaRPr/>
          </a:p>
        </p:txBody>
      </p:sp>
      <p:sp>
        <p:nvSpPr>
          <p:cNvPr id="90" name="Google Shape;90;p1"/>
          <p:cNvSpPr txBox="1"/>
          <p:nvPr>
            <p:ph idx="1" type="subTitle"/>
          </p:nvPr>
        </p:nvSpPr>
        <p:spPr>
          <a:xfrm>
            <a:off x="736979" y="4149091"/>
            <a:ext cx="4470021" cy="8946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/>
              <a:t>By Alex Ly and Rick Wagner</a:t>
            </a:r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 b="-3" l="0" r="-3" t="0"/>
          <a:stretch/>
        </p:blipFill>
        <p:spPr>
          <a:xfrm>
            <a:off x="4839899" y="581969"/>
            <a:ext cx="3567122" cy="3567122"/>
          </a:xfrm>
          <a:custGeom>
            <a:rect b="b" l="l" r="r" t="t"/>
            <a:pathLst>
              <a:path extrusionOk="0" h="5031136" w="5031136">
                <a:moveTo>
                  <a:pt x="2515568" y="0"/>
                </a:moveTo>
                <a:cubicBezTo>
                  <a:pt x="3904878" y="0"/>
                  <a:pt x="5031136" y="1126258"/>
                  <a:pt x="5031136" y="2515568"/>
                </a:cubicBezTo>
                <a:cubicBezTo>
                  <a:pt x="5031136" y="3904878"/>
                  <a:pt x="3904878" y="5031136"/>
                  <a:pt x="2515568" y="5031136"/>
                </a:cubicBezTo>
                <a:cubicBezTo>
                  <a:pt x="1126258" y="5031136"/>
                  <a:pt x="0" y="3904878"/>
                  <a:pt x="0" y="2515568"/>
                </a:cubicBezTo>
                <a:cubicBezTo>
                  <a:pt x="0" y="1126258"/>
                  <a:pt x="1126258" y="0"/>
                  <a:pt x="2515568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Schoolbook"/>
              <a:buNone/>
            </a:pPr>
            <a:r>
              <a:rPr lang="en-US"/>
              <a:t>Arguments about the text</a:t>
            </a:r>
            <a:endParaRPr/>
          </a:p>
        </p:txBody>
      </p:sp>
      <p:sp>
        <p:nvSpPr>
          <p:cNvPr id="98" name="Google Shape;98;p3"/>
          <p:cNvSpPr txBox="1"/>
          <p:nvPr>
            <p:ph idx="1" type="body"/>
          </p:nvPr>
        </p:nvSpPr>
        <p:spPr>
          <a:xfrm>
            <a:off x="628650" y="14608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Robert Crumb’s </a:t>
            </a:r>
            <a:r>
              <a:rPr lang="en-US"/>
              <a:t>portrayal</a:t>
            </a:r>
            <a:r>
              <a:rPr lang="en-US"/>
              <a:t> of God throughout his illustration of the Book of Genesis shows that God is not a benevolent or kind God, but a ruthless and unforgiving God.</a:t>
            </a:r>
            <a:endParaRPr/>
          </a:p>
        </p:txBody>
      </p:sp>
      <p:pic>
        <p:nvPicPr>
          <p:cNvPr id="99" name="Google Shape;99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6788" y="3545000"/>
            <a:ext cx="2478900" cy="3172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92388" y="3545000"/>
            <a:ext cx="2168565" cy="317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312" y="3545000"/>
            <a:ext cx="2088244" cy="317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b6aa09d97_0_7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Schoolbook"/>
              <a:buNone/>
            </a:pPr>
            <a:r>
              <a:rPr lang="en-US"/>
              <a:t>Arguments about the text</a:t>
            </a:r>
            <a:endParaRPr/>
          </a:p>
        </p:txBody>
      </p:sp>
      <p:sp>
        <p:nvSpPr>
          <p:cNvPr id="108" name="Google Shape;108;g3fb6aa09d97_0_7"/>
          <p:cNvSpPr txBox="1"/>
          <p:nvPr>
            <p:ph idx="1" type="body"/>
          </p:nvPr>
        </p:nvSpPr>
        <p:spPr>
          <a:xfrm>
            <a:off x="628650" y="1506350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The vagueness of the original Book of Genesis served to support the ideals of Christianity which are undone by Crumb’s illustrations which show the true strangeness and absurdity.</a:t>
            </a:r>
            <a:endParaRPr/>
          </a:p>
        </p:txBody>
      </p:sp>
      <p:pic>
        <p:nvPicPr>
          <p:cNvPr id="109" name="Google Shape;109;g3fb6aa09d97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800" y="3632175"/>
            <a:ext cx="3787051" cy="299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3fb6aa09d97_0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5925" y="3632175"/>
            <a:ext cx="4403281" cy="299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Schoolbook"/>
              <a:buNone/>
            </a:pPr>
            <a:r>
              <a:rPr lang="en-US"/>
              <a:t>Main Points of </a:t>
            </a:r>
            <a:r>
              <a:rPr i="1" lang="en-US"/>
              <a:t>Genesis</a:t>
            </a:r>
            <a:endParaRPr/>
          </a:p>
        </p:txBody>
      </p:sp>
      <p:sp>
        <p:nvSpPr>
          <p:cNvPr id="117" name="Google Shape;117;p2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God: Wanted to </a:t>
            </a:r>
            <a:r>
              <a:rPr lang="en-US"/>
              <a:t>withhold</a:t>
            </a:r>
            <a:r>
              <a:rPr lang="en-US"/>
              <a:t> knowledge from Adam &amp; Eve, enacts cruel tests of faith onto his followers, shortening of man’s lifespan, annihilation of evil by wiping out man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Noah: God’s murder of the entire world including animals except for Noah’s family and gathered animal pairs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Abraham: a cruel and inhuman test of blind obedience/devotion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09d8434510_0_0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Schoolbook"/>
              <a:buNone/>
            </a:pPr>
            <a:r>
              <a:rPr lang="en-US"/>
              <a:t>Main Outline</a:t>
            </a:r>
            <a:endParaRPr/>
          </a:p>
        </p:txBody>
      </p:sp>
      <p:sp>
        <p:nvSpPr>
          <p:cNvPr id="124" name="Google Shape;124;g409d8434510_0_0"/>
          <p:cNvSpPr txBox="1"/>
          <p:nvPr>
            <p:ph idx="1" type="body"/>
          </p:nvPr>
        </p:nvSpPr>
        <p:spPr>
          <a:xfrm>
            <a:off x="628650" y="1690825"/>
            <a:ext cx="3946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/>
              <a:t>“Straight Illustration”</a:t>
            </a:r>
            <a:endParaRPr b="1" sz="24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Crumb intended to illustrate it as a faithful reproduction of the Book of Genesis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Comic form deprives the reader of imagery interpreted from the text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Vagueness of the text leaves room for interpretation</a:t>
            </a:r>
            <a:endParaRPr sz="1800"/>
          </a:p>
        </p:txBody>
      </p:sp>
      <p:sp>
        <p:nvSpPr>
          <p:cNvPr id="125" name="Google Shape;125;g409d8434510_0_0"/>
          <p:cNvSpPr txBox="1"/>
          <p:nvPr>
            <p:ph idx="1" type="body"/>
          </p:nvPr>
        </p:nvSpPr>
        <p:spPr>
          <a:xfrm>
            <a:off x="4575150" y="1690825"/>
            <a:ext cx="39465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/>
              <a:t>Crumb’s Interpretation</a:t>
            </a:r>
            <a:endParaRPr b="1" sz="2400"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Crumb’s agnostic views still bleed through his illustrations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Vagueness unblurred by Crumb’s illustrations</a:t>
            </a:r>
            <a:endParaRPr sz="1800"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1800"/>
              <a:t>Illustrations don’t portray the Book of Genesis in a good light</a:t>
            </a:r>
            <a:endParaRPr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a98896a34_0_0"/>
          <p:cNvSpPr txBox="1"/>
          <p:nvPr>
            <p:ph type="title"/>
          </p:nvPr>
        </p:nvSpPr>
        <p:spPr>
          <a:xfrm>
            <a:off x="347975" y="173551"/>
            <a:ext cx="7886700" cy="1325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of the telling</a:t>
            </a:r>
            <a:endParaRPr/>
          </a:p>
        </p:txBody>
      </p:sp>
      <p:sp>
        <p:nvSpPr>
          <p:cNvPr id="132" name="Google Shape;132;g3fa98896a34_0_0"/>
          <p:cNvSpPr txBox="1"/>
          <p:nvPr>
            <p:ph idx="1" type="body"/>
          </p:nvPr>
        </p:nvSpPr>
        <p:spPr>
          <a:xfrm>
            <a:off x="628650" y="1238775"/>
            <a:ext cx="7886700" cy="4938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•"/>
            </a:pPr>
            <a:r>
              <a:rPr b="1" lang="en-US" sz="2400"/>
              <a:t>Illustrations</a:t>
            </a:r>
            <a:r>
              <a:rPr lang="en-US" sz="2400"/>
              <a:t> expand upon the vagueness of Genesis in the author’s interpretation</a:t>
            </a:r>
            <a:endParaRPr sz="2400"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Genesis 6: Depictions of “evil” as pagans, specifically Aztecs and vikings despite the text not clearly </a:t>
            </a:r>
            <a:r>
              <a:rPr lang="en-US"/>
              <a:t>defining</a:t>
            </a:r>
            <a:r>
              <a:rPr lang="en-US"/>
              <a:t> the “evil”.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Genesis 22: Depiction of Abraham shows him as fully prepared to sacrifice Isaac, without remorse or fear in his eyes. The only fear comes when God calls out to him.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b="1" lang="en-US" sz="2400"/>
              <a:t>Illustrations</a:t>
            </a:r>
            <a:r>
              <a:rPr lang="en-US" sz="2400"/>
              <a:t> also serve to reach a wider audience</a:t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g3fa98896a34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100" y="199925"/>
            <a:ext cx="4996251" cy="250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3fa98896a34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800" y="3276625"/>
            <a:ext cx="3105850" cy="290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3fa98896a34_0_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4750" y="199925"/>
            <a:ext cx="3190066" cy="250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g3fa98896a34_0_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8550" y="3227775"/>
            <a:ext cx="4486275" cy="300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Schoolbook"/>
              <a:buNone/>
            </a:pPr>
            <a:r>
              <a:rPr lang="en-US"/>
              <a:t>Gods Comparison: Genesis vs. Gilgamesh</a:t>
            </a:r>
            <a:endParaRPr/>
          </a:p>
        </p:txBody>
      </p:sp>
      <p:sp>
        <p:nvSpPr>
          <p:cNvPr id="147" name="Google Shape;147;p4"/>
          <p:cNvSpPr/>
          <p:nvPr/>
        </p:nvSpPr>
        <p:spPr>
          <a:xfrm>
            <a:off x="1253066" y="1794933"/>
            <a:ext cx="1998133" cy="948267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God</a:t>
            </a:r>
            <a:endParaRPr/>
          </a:p>
        </p:txBody>
      </p:sp>
      <p:sp>
        <p:nvSpPr>
          <p:cNvPr id="148" name="Google Shape;148;p4"/>
          <p:cNvSpPr/>
          <p:nvPr/>
        </p:nvSpPr>
        <p:spPr>
          <a:xfrm>
            <a:off x="2252132" y="3429000"/>
            <a:ext cx="1998133" cy="1052511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Messenger</a:t>
            </a:r>
            <a:endParaRPr/>
          </a:p>
        </p:txBody>
      </p:sp>
      <p:sp>
        <p:nvSpPr>
          <p:cNvPr id="149" name="Google Shape;149;p4"/>
          <p:cNvSpPr/>
          <p:nvPr/>
        </p:nvSpPr>
        <p:spPr>
          <a:xfrm>
            <a:off x="1253066" y="5214145"/>
            <a:ext cx="1998133" cy="1052511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Human</a:t>
            </a:r>
            <a:endParaRPr/>
          </a:p>
        </p:txBody>
      </p:sp>
      <p:cxnSp>
        <p:nvCxnSpPr>
          <p:cNvPr id="150" name="Google Shape;150;p4"/>
          <p:cNvCxnSpPr/>
          <p:nvPr/>
        </p:nvCxnSpPr>
        <p:spPr>
          <a:xfrm>
            <a:off x="2523067" y="2743200"/>
            <a:ext cx="304800" cy="732634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"/>
            <a:headEnd len="med" w="med" type="triangle"/>
            <a:tailEnd len="med" w="med" type="triangle"/>
          </a:ln>
        </p:spPr>
      </p:cxnSp>
      <p:cxnSp>
        <p:nvCxnSpPr>
          <p:cNvPr id="151" name="Google Shape;151;p4"/>
          <p:cNvCxnSpPr/>
          <p:nvPr/>
        </p:nvCxnSpPr>
        <p:spPr>
          <a:xfrm>
            <a:off x="1862667" y="2743200"/>
            <a:ext cx="0" cy="2470945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"/>
            <a:headEnd len="med" w="med" type="triangle"/>
            <a:tailEnd len="med" w="med" type="triangle"/>
          </a:ln>
        </p:spPr>
      </p:cxnSp>
      <p:cxnSp>
        <p:nvCxnSpPr>
          <p:cNvPr id="152" name="Google Shape;152;p4"/>
          <p:cNvCxnSpPr/>
          <p:nvPr/>
        </p:nvCxnSpPr>
        <p:spPr>
          <a:xfrm flipH="1">
            <a:off x="2590800" y="4481511"/>
            <a:ext cx="237067" cy="732634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"/>
            <a:headEnd len="med" w="med" type="triangle"/>
            <a:tailEnd len="med" w="med" type="triangle"/>
          </a:ln>
        </p:spPr>
      </p:cxnSp>
      <p:sp>
        <p:nvSpPr>
          <p:cNvPr id="153" name="Google Shape;153;p4"/>
          <p:cNvSpPr/>
          <p:nvPr/>
        </p:nvSpPr>
        <p:spPr>
          <a:xfrm>
            <a:off x="5922435" y="1444614"/>
            <a:ext cx="1244600" cy="694267"/>
          </a:xfrm>
          <a:prstGeom prst="ellipse">
            <a:avLst/>
          </a:prstGeom>
          <a:solidFill>
            <a:schemeClr val="accent3"/>
          </a:solidFill>
          <a:ln cap="flat" cmpd="sng" w="19050">
            <a:solidFill>
              <a:srgbClr val="0A2D0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Enlil</a:t>
            </a:r>
            <a:endParaRPr/>
          </a:p>
        </p:txBody>
      </p:sp>
      <p:sp>
        <p:nvSpPr>
          <p:cNvPr id="154" name="Google Shape;154;p4"/>
          <p:cNvSpPr/>
          <p:nvPr/>
        </p:nvSpPr>
        <p:spPr>
          <a:xfrm>
            <a:off x="4250265" y="2539999"/>
            <a:ext cx="1244600" cy="694267"/>
          </a:xfrm>
          <a:prstGeom prst="ellipse">
            <a:avLst/>
          </a:prstGeom>
          <a:solidFill>
            <a:schemeClr val="accent3"/>
          </a:solidFill>
          <a:ln cap="flat" cmpd="sng" w="19050">
            <a:solidFill>
              <a:srgbClr val="0A2D0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Anu</a:t>
            </a:r>
            <a:endParaRPr/>
          </a:p>
        </p:txBody>
      </p:sp>
      <p:sp>
        <p:nvSpPr>
          <p:cNvPr id="155" name="Google Shape;155;p4"/>
          <p:cNvSpPr/>
          <p:nvPr/>
        </p:nvSpPr>
        <p:spPr>
          <a:xfrm>
            <a:off x="5892803" y="2530472"/>
            <a:ext cx="1244600" cy="694267"/>
          </a:xfrm>
          <a:prstGeom prst="ellipse">
            <a:avLst/>
          </a:prstGeom>
          <a:solidFill>
            <a:schemeClr val="accent3"/>
          </a:solidFill>
          <a:ln cap="flat" cmpd="sng" w="19050">
            <a:solidFill>
              <a:srgbClr val="0A2D0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Ea</a:t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7619999" y="2530471"/>
            <a:ext cx="1244600" cy="694267"/>
          </a:xfrm>
          <a:prstGeom prst="ellipse">
            <a:avLst/>
          </a:prstGeom>
          <a:solidFill>
            <a:schemeClr val="accent3"/>
          </a:solidFill>
          <a:ln cap="flat" cmpd="sng" w="19050">
            <a:solidFill>
              <a:srgbClr val="0A2D0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Sin</a:t>
            </a:r>
            <a:endParaRPr/>
          </a:p>
        </p:txBody>
      </p:sp>
      <p:sp>
        <p:nvSpPr>
          <p:cNvPr id="157" name="Google Shape;157;p4"/>
          <p:cNvSpPr/>
          <p:nvPr/>
        </p:nvSpPr>
        <p:spPr>
          <a:xfrm>
            <a:off x="5016503" y="3633262"/>
            <a:ext cx="1244600" cy="694267"/>
          </a:xfrm>
          <a:prstGeom prst="ellipse">
            <a:avLst/>
          </a:prstGeom>
          <a:solidFill>
            <a:schemeClr val="accent3"/>
          </a:solidFill>
          <a:ln cap="flat" cmpd="sng" w="19050">
            <a:solidFill>
              <a:srgbClr val="0A2D0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Nisun</a:t>
            </a:r>
            <a:endParaRPr b="0" i="0" sz="18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58" name="Google Shape;158;p4"/>
          <p:cNvSpPr/>
          <p:nvPr/>
        </p:nvSpPr>
        <p:spPr>
          <a:xfrm>
            <a:off x="6891868" y="3633262"/>
            <a:ext cx="1244600" cy="694267"/>
          </a:xfrm>
          <a:prstGeom prst="ellipse">
            <a:avLst/>
          </a:prstGeom>
          <a:solidFill>
            <a:schemeClr val="accent3"/>
          </a:solidFill>
          <a:ln cap="flat" cmpd="sng" w="19050">
            <a:solidFill>
              <a:srgbClr val="0A2D0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Shamash</a:t>
            </a:r>
            <a:endParaRPr/>
          </a:p>
        </p:txBody>
      </p:sp>
      <p:sp>
        <p:nvSpPr>
          <p:cNvPr id="159" name="Google Shape;159;p4"/>
          <p:cNvSpPr/>
          <p:nvPr/>
        </p:nvSpPr>
        <p:spPr>
          <a:xfrm>
            <a:off x="4195232" y="4880507"/>
            <a:ext cx="1244600" cy="694267"/>
          </a:xfrm>
          <a:prstGeom prst="ellipse">
            <a:avLst/>
          </a:prstGeom>
          <a:solidFill>
            <a:schemeClr val="accent3"/>
          </a:solidFill>
          <a:ln cap="flat" cmpd="sng" w="19050">
            <a:solidFill>
              <a:srgbClr val="0A2D0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Ishtar</a:t>
            </a:r>
            <a:endParaRPr/>
          </a:p>
        </p:txBody>
      </p:sp>
      <p:sp>
        <p:nvSpPr>
          <p:cNvPr id="160" name="Google Shape;160;p4"/>
          <p:cNvSpPr/>
          <p:nvPr/>
        </p:nvSpPr>
        <p:spPr>
          <a:xfrm>
            <a:off x="5892803" y="4867011"/>
            <a:ext cx="1244600" cy="694267"/>
          </a:xfrm>
          <a:prstGeom prst="ellipse">
            <a:avLst/>
          </a:prstGeom>
          <a:solidFill>
            <a:schemeClr val="accent3"/>
          </a:solidFill>
          <a:ln cap="flat" cmpd="sng" w="19050">
            <a:solidFill>
              <a:srgbClr val="0A2D0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Ereshkigal</a:t>
            </a:r>
            <a:endParaRPr/>
          </a:p>
        </p:txBody>
      </p:sp>
      <p:sp>
        <p:nvSpPr>
          <p:cNvPr id="161" name="Google Shape;161;p4"/>
          <p:cNvSpPr/>
          <p:nvPr/>
        </p:nvSpPr>
        <p:spPr>
          <a:xfrm>
            <a:off x="7619999" y="4867010"/>
            <a:ext cx="1244600" cy="694267"/>
          </a:xfrm>
          <a:prstGeom prst="ellipse">
            <a:avLst/>
          </a:prstGeom>
          <a:solidFill>
            <a:schemeClr val="accent3"/>
          </a:solidFill>
          <a:ln cap="flat" cmpd="sng" w="19050">
            <a:solidFill>
              <a:srgbClr val="0A2D0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Namtar</a:t>
            </a:r>
            <a:endParaRPr b="0" i="0" sz="1400" u="none" cap="none" strike="noStrike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62" name="Google Shape;162;p4"/>
          <p:cNvSpPr txBox="1"/>
          <p:nvPr/>
        </p:nvSpPr>
        <p:spPr>
          <a:xfrm>
            <a:off x="4359443" y="2190512"/>
            <a:ext cx="59022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Sky</a:t>
            </a:r>
            <a:endParaRPr/>
          </a:p>
        </p:txBody>
      </p:sp>
      <p:sp>
        <p:nvSpPr>
          <p:cNvPr id="163" name="Google Shape;163;p4"/>
          <p:cNvSpPr txBox="1"/>
          <p:nvPr/>
        </p:nvSpPr>
        <p:spPr>
          <a:xfrm>
            <a:off x="8045787" y="2193301"/>
            <a:ext cx="122007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Moon</a:t>
            </a:r>
            <a:endParaRPr/>
          </a:p>
        </p:txBody>
      </p:sp>
      <p:sp>
        <p:nvSpPr>
          <p:cNvPr id="164" name="Google Shape;164;p4"/>
          <p:cNvSpPr txBox="1"/>
          <p:nvPr/>
        </p:nvSpPr>
        <p:spPr>
          <a:xfrm>
            <a:off x="6104826" y="1111144"/>
            <a:ext cx="122007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King</a:t>
            </a:r>
            <a:endParaRPr/>
          </a:p>
        </p:txBody>
      </p:sp>
      <p:sp>
        <p:nvSpPr>
          <p:cNvPr id="165" name="Google Shape;165;p4"/>
          <p:cNvSpPr txBox="1"/>
          <p:nvPr/>
        </p:nvSpPr>
        <p:spPr>
          <a:xfrm>
            <a:off x="5217920" y="3204894"/>
            <a:ext cx="122007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Daughter</a:t>
            </a:r>
            <a:endParaRPr/>
          </a:p>
        </p:txBody>
      </p:sp>
      <p:cxnSp>
        <p:nvCxnSpPr>
          <p:cNvPr id="166" name="Google Shape;166;p4"/>
          <p:cNvCxnSpPr/>
          <p:nvPr/>
        </p:nvCxnSpPr>
        <p:spPr>
          <a:xfrm>
            <a:off x="5130800" y="3224738"/>
            <a:ext cx="203200" cy="408524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67" name="Google Shape;167;p4"/>
          <p:cNvSpPr txBox="1"/>
          <p:nvPr/>
        </p:nvSpPr>
        <p:spPr>
          <a:xfrm>
            <a:off x="7590365" y="5496011"/>
            <a:ext cx="122007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Minister</a:t>
            </a:r>
            <a:endParaRPr/>
          </a:p>
        </p:txBody>
      </p:sp>
      <p:cxnSp>
        <p:nvCxnSpPr>
          <p:cNvPr id="168" name="Google Shape;168;p4"/>
          <p:cNvCxnSpPr/>
          <p:nvPr/>
        </p:nvCxnSpPr>
        <p:spPr>
          <a:xfrm flipH="1">
            <a:off x="7831667" y="3234266"/>
            <a:ext cx="214120" cy="398996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69" name="Google Shape;169;p4"/>
          <p:cNvSpPr txBox="1"/>
          <p:nvPr/>
        </p:nvSpPr>
        <p:spPr>
          <a:xfrm>
            <a:off x="6083651" y="2203445"/>
            <a:ext cx="122007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Sea</a:t>
            </a:r>
            <a:endParaRPr/>
          </a:p>
        </p:txBody>
      </p:sp>
      <p:sp>
        <p:nvSpPr>
          <p:cNvPr id="170" name="Google Shape;170;p4"/>
          <p:cNvSpPr txBox="1"/>
          <p:nvPr/>
        </p:nvSpPr>
        <p:spPr>
          <a:xfrm>
            <a:off x="6916389" y="3309812"/>
            <a:ext cx="122007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Sun</a:t>
            </a:r>
            <a:endParaRPr/>
          </a:p>
        </p:txBody>
      </p:sp>
      <p:sp>
        <p:nvSpPr>
          <p:cNvPr id="171" name="Google Shape;171;p4"/>
          <p:cNvSpPr txBox="1"/>
          <p:nvPr/>
        </p:nvSpPr>
        <p:spPr>
          <a:xfrm>
            <a:off x="3950047" y="4541859"/>
            <a:ext cx="181240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Sex and war</a:t>
            </a:r>
            <a:endParaRPr/>
          </a:p>
        </p:txBody>
      </p:sp>
      <p:sp>
        <p:nvSpPr>
          <p:cNvPr id="172" name="Google Shape;172;p4"/>
          <p:cNvSpPr txBox="1"/>
          <p:nvPr/>
        </p:nvSpPr>
        <p:spPr>
          <a:xfrm>
            <a:off x="5785023" y="4541859"/>
            <a:ext cx="181240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Underworld</a:t>
            </a:r>
            <a:endParaRPr/>
          </a:p>
        </p:txBody>
      </p:sp>
      <p:cxnSp>
        <p:nvCxnSpPr>
          <p:cNvPr id="173" name="Google Shape;173;p4"/>
          <p:cNvCxnSpPr>
            <a:stCxn id="160" idx="6"/>
            <a:endCxn id="161" idx="2"/>
          </p:cNvCxnSpPr>
          <p:nvPr/>
        </p:nvCxnSpPr>
        <p:spPr>
          <a:xfrm>
            <a:off x="7137403" y="5214145"/>
            <a:ext cx="4827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74" name="Google Shape;174;p4"/>
          <p:cNvSpPr txBox="1"/>
          <p:nvPr/>
        </p:nvSpPr>
        <p:spPr>
          <a:xfrm>
            <a:off x="7938727" y="3298528"/>
            <a:ext cx="122007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Son</a:t>
            </a:r>
            <a:endParaRPr/>
          </a:p>
        </p:txBody>
      </p:sp>
      <p:cxnSp>
        <p:nvCxnSpPr>
          <p:cNvPr id="175" name="Google Shape;175;p4"/>
          <p:cNvCxnSpPr/>
          <p:nvPr/>
        </p:nvCxnSpPr>
        <p:spPr>
          <a:xfrm>
            <a:off x="7112882" y="1981200"/>
            <a:ext cx="600251" cy="651933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76" name="Google Shape;176;p4"/>
          <p:cNvSpPr txBox="1"/>
          <p:nvPr/>
        </p:nvSpPr>
        <p:spPr>
          <a:xfrm>
            <a:off x="7324905" y="2049127"/>
            <a:ext cx="122007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Son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5"/>
          <p:cNvSpPr txBox="1"/>
          <p:nvPr>
            <p:ph type="title"/>
          </p:nvPr>
        </p:nvSpPr>
        <p:spPr>
          <a:xfrm>
            <a:off x="628649" y="365126"/>
            <a:ext cx="832061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Schoolbook"/>
              <a:buNone/>
            </a:pPr>
            <a:r>
              <a:rPr lang="en-US"/>
              <a:t>Three Questions for classmates</a:t>
            </a:r>
            <a:endParaRPr/>
          </a:p>
        </p:txBody>
      </p:sp>
      <p:sp>
        <p:nvSpPr>
          <p:cNvPr id="183" name="Google Shape;183;p5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Question one</a:t>
            </a:r>
            <a:endParaRPr/>
          </a:p>
          <a:p>
            <a:pPr indent="-215900" lvl="1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2200"/>
              <a:t>Does Robert Crumb’s illustration serve as a faithful depiction of the Book of Genesis or as a critique of the Book of Genesis?</a:t>
            </a:r>
            <a:endParaRPr sz="2200"/>
          </a:p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Question two</a:t>
            </a:r>
            <a:endParaRPr/>
          </a:p>
          <a:p>
            <a:pPr indent="-215900" lvl="1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2200"/>
              <a:t>Did Noah's displeasure with Canaan and his resulting statements mean that God condoned or approved of slavery?</a:t>
            </a:r>
            <a:endParaRPr sz="2200"/>
          </a:p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Question three</a:t>
            </a:r>
            <a:endParaRPr/>
          </a:p>
          <a:p>
            <a:pPr indent="-215900" lvl="1" marL="6858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2200"/>
              <a:t>Did God change the laws of optical physics so that there were rainbows only after the post-flood covenant or does this further prove the absurdity of God’s powers?</a:t>
            </a:r>
            <a:endParaRPr sz="2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"/>
          <p:cNvSpPr/>
          <p:nvPr/>
        </p:nvSpPr>
        <p:spPr>
          <a:xfrm>
            <a:off x="0" y="0"/>
            <a:ext cx="9143771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90" name="Google Shape;190;p6"/>
          <p:cNvSpPr txBox="1"/>
          <p:nvPr>
            <p:ph type="title"/>
          </p:nvPr>
        </p:nvSpPr>
        <p:spPr>
          <a:xfrm>
            <a:off x="566927" y="3399769"/>
            <a:ext cx="7980565" cy="775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entury Schoolbook"/>
              <a:buNone/>
            </a:pPr>
            <a:r>
              <a:rPr lang="en-US" sz="3500">
                <a:solidFill>
                  <a:schemeClr val="dk2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Half an hour to write prompts</a:t>
            </a:r>
            <a:endParaRPr/>
          </a:p>
        </p:txBody>
      </p:sp>
      <p:grpSp>
        <p:nvGrpSpPr>
          <p:cNvPr id="191" name="Google Shape;191;p6"/>
          <p:cNvGrpSpPr/>
          <p:nvPr/>
        </p:nvGrpSpPr>
        <p:grpSpPr>
          <a:xfrm flipH="1">
            <a:off x="7257560" y="0"/>
            <a:ext cx="1886211" cy="2174333"/>
            <a:chOff x="-305" y="-4155"/>
            <a:chExt cx="2514948" cy="2174333"/>
          </a:xfrm>
        </p:grpSpPr>
        <p:sp>
          <p:nvSpPr>
            <p:cNvPr id="192" name="Google Shape;192;p6"/>
            <p:cNvSpPr/>
            <p:nvPr/>
          </p:nvSpPr>
          <p:spPr>
            <a:xfrm>
              <a:off x="-305" y="0"/>
              <a:ext cx="2514948" cy="2170178"/>
            </a:xfrm>
            <a:custGeom>
              <a:rect b="b" l="l" r="r" t="t"/>
              <a:pathLst>
                <a:path extrusionOk="0" h="2170178" w="251494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4EA72E">
                    <a:alpha val="10196"/>
                  </a:srgbClr>
                </a:gs>
                <a:gs pos="85000">
                  <a:srgbClr val="156082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  <p:sp>
          <p:nvSpPr>
            <p:cNvPr id="193" name="Google Shape;193;p6"/>
            <p:cNvSpPr/>
            <p:nvPr/>
          </p:nvSpPr>
          <p:spPr>
            <a:xfrm>
              <a:off x="-305" y="-4155"/>
              <a:ext cx="2493062" cy="1947896"/>
            </a:xfrm>
            <a:custGeom>
              <a:rect b="b" l="l" r="r" t="t"/>
              <a:pathLst>
                <a:path extrusionOk="0" h="1947896" w="2493062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4EA72E">
                    <a:alpha val="10196"/>
                  </a:srgbClr>
                </a:gs>
                <a:gs pos="85000">
                  <a:srgbClr val="156082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  <p:sp>
          <p:nvSpPr>
            <p:cNvPr id="194" name="Google Shape;194;p6"/>
            <p:cNvSpPr/>
            <p:nvPr/>
          </p:nvSpPr>
          <p:spPr>
            <a:xfrm>
              <a:off x="-305" y="0"/>
              <a:ext cx="2501089" cy="1972702"/>
            </a:xfrm>
            <a:custGeom>
              <a:rect b="b" l="l" r="r" t="t"/>
              <a:pathLst>
                <a:path extrusionOk="0" h="1972702" w="2501089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4EA72E">
                    <a:alpha val="10196"/>
                  </a:srgbClr>
                </a:gs>
                <a:gs pos="85000">
                  <a:srgbClr val="156082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8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305" y="1"/>
              <a:ext cx="2491105" cy="1943661"/>
            </a:xfrm>
            <a:custGeom>
              <a:rect b="b" l="l" r="r" t="t"/>
              <a:pathLst>
                <a:path extrusionOk="0" h="1943661" w="2491105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4EA72E">
                    <a:alpha val="10196"/>
                  </a:srgbClr>
                </a:gs>
                <a:gs pos="85000">
                  <a:srgbClr val="156082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</p:grpSp>
      <p:pic>
        <p:nvPicPr>
          <p:cNvPr id="196" name="Google Shape;19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756" y="1035428"/>
            <a:ext cx="8644398" cy="14061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7" name="Google Shape;197;p6"/>
          <p:cNvGrpSpPr/>
          <p:nvPr/>
        </p:nvGrpSpPr>
        <p:grpSpPr>
          <a:xfrm flipH="1" rot="10800000">
            <a:off x="-228" y="4322879"/>
            <a:ext cx="2533818" cy="2535121"/>
            <a:chOff x="-305" y="-1"/>
            <a:chExt cx="3832880" cy="2876136"/>
          </a:xfrm>
        </p:grpSpPr>
        <p:sp>
          <p:nvSpPr>
            <p:cNvPr id="198" name="Google Shape;198;p6"/>
            <p:cNvSpPr/>
            <p:nvPr/>
          </p:nvSpPr>
          <p:spPr>
            <a:xfrm>
              <a:off x="305" y="1"/>
              <a:ext cx="3815424" cy="2653659"/>
            </a:xfrm>
            <a:custGeom>
              <a:rect b="b" l="l" r="r" t="t"/>
              <a:pathLst>
                <a:path extrusionOk="0" h="2653659" w="3815424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4EA72E">
                    <a:alpha val="10196"/>
                  </a:srgbClr>
                </a:gs>
                <a:gs pos="85000">
                  <a:srgbClr val="156082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305" y="-1"/>
              <a:ext cx="3815424" cy="2653660"/>
            </a:xfrm>
            <a:custGeom>
              <a:rect b="b" l="l" r="r" t="t"/>
              <a:pathLst>
                <a:path extrusionOk="0" h="2653660" w="3815424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4EA72E">
                    <a:alpha val="10196"/>
                  </a:srgbClr>
                </a:gs>
                <a:gs pos="85000">
                  <a:srgbClr val="156082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  <p:sp>
          <p:nvSpPr>
            <p:cNvPr id="200" name="Google Shape;200;p6"/>
            <p:cNvSpPr/>
            <p:nvPr/>
          </p:nvSpPr>
          <p:spPr>
            <a:xfrm>
              <a:off x="-305" y="1"/>
              <a:ext cx="3815986" cy="2675935"/>
            </a:xfrm>
            <a:custGeom>
              <a:rect b="b" l="l" r="r" t="t"/>
              <a:pathLst>
                <a:path extrusionOk="0" h="2675935" w="3815986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4EA72E">
                    <a:alpha val="10196"/>
                  </a:srgbClr>
                </a:gs>
                <a:gs pos="85000">
                  <a:srgbClr val="156082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305" y="-1"/>
              <a:ext cx="3832270" cy="2876136"/>
            </a:xfrm>
            <a:custGeom>
              <a:rect b="b" l="l" r="r" t="t"/>
              <a:pathLst>
                <a:path extrusionOk="0" h="2876136" w="3832270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10196"/>
                  </a:srgbClr>
                </a:gs>
                <a:gs pos="2000">
                  <a:srgbClr val="FFFFFF">
                    <a:alpha val="10196"/>
                  </a:srgbClr>
                </a:gs>
                <a:gs pos="16000">
                  <a:srgbClr val="4EA72E">
                    <a:alpha val="10196"/>
                  </a:srgbClr>
                </a:gs>
                <a:gs pos="85000">
                  <a:srgbClr val="156082">
                    <a:alpha val="10196"/>
                  </a:srgbClr>
                </a:gs>
                <a:gs pos="100000">
                  <a:srgbClr val="FFFFFF">
                    <a:alpha val="10196"/>
                  </a:srgbClr>
                </a:gs>
              </a:gsLst>
              <a:lin ang="12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entury Schoolbook"/>
                <a:ea typeface="Century Schoolbook"/>
                <a:cs typeface="Century Schoolbook"/>
                <a:sym typeface="Century Schoolbook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2026-09-02T23:03:31Z</dcterms:created>
  <dc:creator>Rick Wagner</dc:creator>
</cp:coreProperties>
</file>