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3FE"/>
    <a:srgbClr val="FFD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F44F-344D-4A49-92BF-EDAC3010A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B2C9C5-84A0-A747-BA95-B5B219D12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C1F2F-F91B-6D41-8D5B-1D8ABF66C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2D9F-0414-CB42-95BA-4C7FD05D94C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07085-E508-B44A-8506-B94CE9D54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7F76C-B2B2-ED44-A083-884EAE43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C073-82D8-BA4C-9FF8-EB19AAEB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9A518-9C1B-EB41-80FF-7A9325AB8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76F2D2-1405-A246-95FE-FD41E6AB0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B3BB1-73E0-854C-82CE-F6CB3736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2D9F-0414-CB42-95BA-4C7FD05D94C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A3EEF-245E-E149-957C-EFB6256D9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E5A39-0571-4A4F-9306-47F13AF0A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C073-82D8-BA4C-9FF8-EB19AAEB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4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00C367-5D3A-0941-89C8-E2608EA879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5E375-BEE6-2846-82B3-9B718C60E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6C170-CA61-0F4A-BE86-F052F3D4D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2D9F-0414-CB42-95BA-4C7FD05D94C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9CA42-0DEB-2540-A105-E94586574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4BCAE-C926-364E-8447-DE0FC4263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C073-82D8-BA4C-9FF8-EB19AAEB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4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D306-9BF1-0B48-8100-E67B3B90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AAF6B-72A8-8445-A1F2-7BD687E1B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716C3-69A2-2946-A056-B82F5F14F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2D9F-0414-CB42-95BA-4C7FD05D94C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E7E59-5FD1-C64C-BB55-B3AFB28A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00425-DAAB-C742-980A-BFD899881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C073-82D8-BA4C-9FF8-EB19AAEB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5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FD98C-CDB2-8044-98D5-899F453D9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249D6-79C2-E94C-AD7E-E79549731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B1887-78EF-9143-8D9B-8F8E1DF1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2D9F-0414-CB42-95BA-4C7FD05D94C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49403-346A-7A4D-933E-CF331C787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BE629-DECD-4D4F-BC07-071468C29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C073-82D8-BA4C-9FF8-EB19AAEB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D85A7-60DC-FD4A-B036-A9BA6E053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38C7D-F786-4645-A4FE-66703176E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5E414-D7A1-2541-8001-A0AC7920E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FF62A-7A6E-F047-8020-04A5DCB90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2D9F-0414-CB42-95BA-4C7FD05D94C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9BF6B-9FF5-E544-8911-B80D529B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21409-C372-2C4E-978B-BEE732864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C073-82D8-BA4C-9FF8-EB19AAEB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8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D4DAD-D615-DC44-A8DC-0C1EBF90C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18C4D-44FB-6349-A4DF-5EF83183E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266A5-2BE9-324A-A700-B98FE5672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2FA01E-8164-3D43-8BE4-080A6FC904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A6B310-9D74-9842-A5D9-0BDC49090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0CA2E3-3D20-3C41-AE39-4940400C3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2D9F-0414-CB42-95BA-4C7FD05D94C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98D45B-7117-2C4B-BABC-DCD1D2ACC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DC2236-B6BF-8F47-AB4D-A13F66E6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C073-82D8-BA4C-9FF8-EB19AAEB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4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87F83-1F1A-6149-9648-AF6F44674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3EE0DA-5A33-6E40-8163-75713BDE9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2D9F-0414-CB42-95BA-4C7FD05D94C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CE41B9-00A1-DA4F-AEB8-30FA83D40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F0264-19D5-4F46-9869-F9FBFD07D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C073-82D8-BA4C-9FF8-EB19AAEB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6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68E0D1-E24C-244A-88DC-49FF942F7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2D9F-0414-CB42-95BA-4C7FD05D94C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F07192-F5B4-9C49-BFE5-70A81B24C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EDDFEE-54E8-B445-8BC8-E8235DB6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C073-82D8-BA4C-9FF8-EB19AAEB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78E61-6271-0C4A-8873-B44C3E6CE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F7963-0289-D24F-9BB0-D53D01248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19A4E9-1F48-E144-8737-73D40B884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EA6EE-4B4C-6849-9ECC-2C038C9EC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2D9F-0414-CB42-95BA-4C7FD05D94C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C0DFD-978C-0941-8993-3D6C4862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226C9-6FF1-AB4B-B930-BBAB6AF4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C073-82D8-BA4C-9FF8-EB19AAEB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3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D4B9F-01EB-F54B-A64D-9B5927B3F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315EA2-6CAF-FE40-A9CC-D6359A9DA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42A99-CF1F-3046-B78A-92E87F72A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505D2-4BD1-C04D-9BD4-BE2097C35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2D9F-0414-CB42-95BA-4C7FD05D94C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61775-85A4-5B41-B140-A7E754CC2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DA123-746C-3541-9074-99E081DC2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C073-82D8-BA4C-9FF8-EB19AAEB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6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6350DF-9DE5-E748-8621-9DC5625E3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04BEF-994E-8346-ACD8-1313D6EBC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60D53-1BC2-F940-B869-034C1E3C1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22D9F-0414-CB42-95BA-4C7FD05D94C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CFBDC-5B54-FB4B-A983-FE2DF332A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66973-D8F6-DC4E-91B0-1DB4E008C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2C073-82D8-BA4C-9FF8-EB19AAEB6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9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3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2EF2F-FD67-BF49-8809-9BD41EB64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9871"/>
          </a:xfrm>
        </p:spPr>
        <p:txBody>
          <a:bodyPr>
            <a:noAutofit/>
          </a:bodyPr>
          <a:lstStyle/>
          <a:p>
            <a:r>
              <a:rPr lang="en-US" sz="7200" b="1" dirty="0"/>
              <a:t>three ways to say “the”</a:t>
            </a:r>
          </a:p>
        </p:txBody>
      </p:sp>
      <p:pic>
        <p:nvPicPr>
          <p:cNvPr id="1026" name="Picture 2" descr="Question mark - Questions whose answers are considered basic in information gathering or problem solving, word cloud background">
            <a:extLst>
              <a:ext uri="{FF2B5EF4-FFF2-40B4-BE49-F238E27FC236}">
                <a16:creationId xmlns:a16="http://schemas.microsoft.com/office/drawing/2014/main" id="{7834AE9C-24E5-AA45-96BC-69B6792E2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984" y="3509963"/>
            <a:ext cx="2676418" cy="267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056D7FA-3A78-8046-97C6-E09CD3867D6A}"/>
              </a:ext>
            </a:extLst>
          </p:cNvPr>
          <p:cNvSpPr/>
          <p:nvPr/>
        </p:nvSpPr>
        <p:spPr>
          <a:xfrm>
            <a:off x="3267182" y="6186381"/>
            <a:ext cx="61233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https://</a:t>
            </a:r>
            <a:r>
              <a:rPr lang="en-US" sz="1000" dirty="0" err="1"/>
              <a:t>stock.adobe.com</a:t>
            </a:r>
            <a:r>
              <a:rPr lang="en-US" sz="1000" dirty="0"/>
              <a:t>/images/question-mark-questions-whose-answers-are-considered-basic-in-information-gathering-or-problem-solving-word-cloud-background/221391666</a:t>
            </a:r>
          </a:p>
        </p:txBody>
      </p:sp>
    </p:spTree>
    <p:extLst>
      <p:ext uri="{BB962C8B-B14F-4D97-AF65-F5344CB8AC3E}">
        <p14:creationId xmlns:p14="http://schemas.microsoft.com/office/powerpoint/2010/main" val="3423129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69D9-2F4D-8543-8816-4514135E7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so many?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D4F3A-FA1E-EA4F-A1D1-D517D5878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These are not interchangeable.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With very few exceptions, Hawaiian words do not change for the plural form.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Ka</a:t>
            </a:r>
            <a:r>
              <a:rPr lang="en-US" dirty="0"/>
              <a:t> and </a:t>
            </a:r>
            <a:r>
              <a:rPr lang="en-US" b="1" dirty="0" err="1"/>
              <a:t>Ke</a:t>
            </a:r>
            <a:r>
              <a:rPr lang="en-US" dirty="0"/>
              <a:t> are used for singular nouns, </a:t>
            </a:r>
            <a:r>
              <a:rPr lang="en-US" b="1" dirty="0"/>
              <a:t>Nā</a:t>
            </a:r>
            <a:r>
              <a:rPr lang="en-US" dirty="0"/>
              <a:t> is for plural nouns.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0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533A2-D8B7-4948-881A-79DF18241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do you use </a:t>
            </a:r>
            <a:r>
              <a:rPr lang="en-US" b="1" dirty="0"/>
              <a:t>nā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03368-9E7B-5F49-9B45-C00DD6A02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730501" cy="47020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ka hale = the house				ka puke = the book</a:t>
            </a:r>
          </a:p>
          <a:p>
            <a:pPr marL="0" indent="0">
              <a:buNone/>
            </a:pPr>
            <a:r>
              <a:rPr lang="en-US" dirty="0"/>
              <a:t>nā hale = the houses				nā puke = the books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ke</a:t>
            </a:r>
            <a:r>
              <a:rPr lang="en-US" dirty="0"/>
              <a:t> kai = the sea			            	ka </a:t>
            </a:r>
            <a:r>
              <a:rPr lang="en-US" dirty="0" err="1"/>
              <a:t>ʻōlelo</a:t>
            </a:r>
            <a:r>
              <a:rPr lang="en-US" dirty="0"/>
              <a:t> = the language</a:t>
            </a:r>
          </a:p>
          <a:p>
            <a:pPr marL="0" indent="0">
              <a:buNone/>
            </a:pPr>
            <a:r>
              <a:rPr lang="en-US" dirty="0"/>
              <a:t>nā kai = the seas				           nā </a:t>
            </a:r>
            <a:r>
              <a:rPr lang="en-US" dirty="0" err="1"/>
              <a:t>ʻōlelo</a:t>
            </a:r>
            <a:r>
              <a:rPr lang="en-US" dirty="0"/>
              <a:t> = the languages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Nā always means “the” but is also an indication of a plural.  Doesn’t matter whether the singular is </a:t>
            </a:r>
            <a:r>
              <a:rPr lang="en-US" b="1" dirty="0"/>
              <a:t>ka</a:t>
            </a:r>
            <a:r>
              <a:rPr lang="en-US" dirty="0"/>
              <a:t> or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2001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BAE1C-437C-DD47-BBA0-6CFEA9B33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	</a:t>
            </a:r>
            <a:r>
              <a:rPr lang="en-US" b="1" dirty="0"/>
              <a:t>Ka</a:t>
            </a:r>
            <a:r>
              <a:rPr lang="en-US" dirty="0"/>
              <a:t> or </a:t>
            </a:r>
            <a:r>
              <a:rPr lang="en-US" b="1" dirty="0" err="1"/>
              <a:t>Ke</a:t>
            </a:r>
            <a:r>
              <a:rPr lang="en-US" dirty="0"/>
              <a:t>	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76A75-3674-E44E-8442-CE2658E10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As a general rule, words that start with k, e, a, o require </a:t>
            </a:r>
            <a:r>
              <a:rPr lang="en-US" b="1" dirty="0" err="1"/>
              <a:t>ke</a:t>
            </a:r>
            <a:r>
              <a:rPr lang="en-US" dirty="0"/>
              <a:t>.  All the rest use </a:t>
            </a:r>
            <a:r>
              <a:rPr lang="en-US" b="1" dirty="0"/>
              <a:t>ka</a:t>
            </a:r>
            <a:r>
              <a:rPr lang="en-US" dirty="0"/>
              <a:t>.  Words that start with an ʻokina usually use </a:t>
            </a:r>
            <a:r>
              <a:rPr lang="en-US" b="1" dirty="0"/>
              <a:t>ka </a:t>
            </a:r>
            <a:r>
              <a:rPr lang="en-US" dirty="0"/>
              <a:t>for “the”.  A few take </a:t>
            </a:r>
            <a:r>
              <a:rPr lang="en-US" b="1" dirty="0" err="1"/>
              <a:t>ke</a:t>
            </a:r>
            <a:r>
              <a:rPr lang="en-US" b="1" dirty="0"/>
              <a:t>.  </a:t>
            </a:r>
            <a:r>
              <a:rPr lang="en-US" dirty="0"/>
              <a:t>Some words which start with p also use </a:t>
            </a:r>
            <a:r>
              <a:rPr lang="en-US" b="1" dirty="0" err="1"/>
              <a:t>ke</a:t>
            </a:r>
            <a:r>
              <a:rPr lang="en-US" dirty="0"/>
              <a:t> instead of </a:t>
            </a:r>
            <a:r>
              <a:rPr lang="en-US" b="1" dirty="0"/>
              <a:t>ka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400" dirty="0" err="1"/>
              <a:t>ke</a:t>
            </a:r>
            <a:r>
              <a:rPr lang="en-US" sz="3400" dirty="0"/>
              <a:t> keiki = the child				ka pane = the answer</a:t>
            </a:r>
          </a:p>
          <a:p>
            <a:pPr marL="0" indent="0">
              <a:buNone/>
            </a:pPr>
            <a:r>
              <a:rPr lang="en-US" sz="3400" dirty="0" err="1"/>
              <a:t>ke</a:t>
            </a:r>
            <a:r>
              <a:rPr lang="en-US" sz="3400" dirty="0"/>
              <a:t> </a:t>
            </a:r>
            <a:r>
              <a:rPr lang="en-US" sz="3400" dirty="0" err="1"/>
              <a:t>ea</a:t>
            </a:r>
            <a:r>
              <a:rPr lang="en-US" sz="3400" dirty="0"/>
              <a:t>= the sovereignty, breath			ka </a:t>
            </a:r>
            <a:r>
              <a:rPr lang="en-US" sz="3400" dirty="0" err="1"/>
              <a:t>ʻilima</a:t>
            </a:r>
            <a:r>
              <a:rPr lang="en-US" sz="3400" dirty="0"/>
              <a:t> + the </a:t>
            </a:r>
            <a:r>
              <a:rPr lang="en-US" sz="3400" dirty="0" err="1"/>
              <a:t>ʻilima</a:t>
            </a:r>
            <a:r>
              <a:rPr lang="en-US" sz="3400" dirty="0"/>
              <a:t> (flower of </a:t>
            </a:r>
            <a:r>
              <a:rPr lang="en-US" sz="3400" dirty="0" err="1"/>
              <a:t>Oʻahu</a:t>
            </a:r>
            <a:r>
              <a:rPr lang="en-US" sz="3400" dirty="0"/>
              <a:t>)</a:t>
            </a:r>
          </a:p>
          <a:p>
            <a:pPr marL="0" indent="0">
              <a:buNone/>
            </a:pPr>
            <a:r>
              <a:rPr lang="en-US" sz="3400" dirty="0" err="1"/>
              <a:t>ke</a:t>
            </a:r>
            <a:r>
              <a:rPr lang="en-US" sz="3400" dirty="0"/>
              <a:t> </a:t>
            </a:r>
            <a:r>
              <a:rPr lang="en-US" sz="3400" dirty="0" err="1"/>
              <a:t>ao</a:t>
            </a:r>
            <a:r>
              <a:rPr lang="en-US" sz="3400" dirty="0"/>
              <a:t> = the cloud				</a:t>
            </a:r>
            <a:r>
              <a:rPr lang="en-US" sz="3400" dirty="0" err="1"/>
              <a:t>ke</a:t>
            </a:r>
            <a:r>
              <a:rPr lang="en-US" sz="3400" dirty="0"/>
              <a:t> </a:t>
            </a:r>
            <a:r>
              <a:rPr lang="en-US" sz="3400" dirty="0" err="1"/>
              <a:t>pihi</a:t>
            </a:r>
            <a:r>
              <a:rPr lang="en-US" sz="3400" dirty="0"/>
              <a:t> = the button</a:t>
            </a:r>
          </a:p>
          <a:p>
            <a:pPr marL="0" indent="0">
              <a:buNone/>
            </a:pPr>
            <a:r>
              <a:rPr lang="en-US" sz="3400" dirty="0" err="1"/>
              <a:t>ke</a:t>
            </a:r>
            <a:r>
              <a:rPr lang="en-US" sz="3400" dirty="0"/>
              <a:t> one = the sand				</a:t>
            </a:r>
            <a:r>
              <a:rPr lang="en-US" sz="3400" dirty="0" err="1"/>
              <a:t>ke</a:t>
            </a:r>
            <a:r>
              <a:rPr lang="en-US" sz="3400" dirty="0"/>
              <a:t> </a:t>
            </a:r>
            <a:r>
              <a:rPr lang="en-US" sz="3400" dirty="0" err="1"/>
              <a:t>ʻalohi</a:t>
            </a:r>
            <a:r>
              <a:rPr lang="en-US" sz="3400" dirty="0"/>
              <a:t> = the brightness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ka </a:t>
            </a:r>
            <a:r>
              <a:rPr lang="en-US" sz="3400" dirty="0" err="1"/>
              <a:t>wai</a:t>
            </a:r>
            <a:r>
              <a:rPr lang="en-US" sz="3400" dirty="0"/>
              <a:t> = the water				ka </a:t>
            </a:r>
            <a:r>
              <a:rPr lang="en-US" sz="3400" dirty="0" err="1"/>
              <a:t>inoa</a:t>
            </a:r>
            <a:r>
              <a:rPr lang="en-US" sz="3400" dirty="0"/>
              <a:t> = the name	</a:t>
            </a:r>
          </a:p>
          <a:p>
            <a:pPr marL="0" indent="0">
              <a:buNone/>
            </a:pPr>
            <a:r>
              <a:rPr lang="en-US" sz="3400" dirty="0"/>
              <a:t>ka </a:t>
            </a:r>
            <a:r>
              <a:rPr lang="en-US" sz="3400" dirty="0" err="1"/>
              <a:t>manō</a:t>
            </a:r>
            <a:r>
              <a:rPr lang="en-US" sz="3400" dirty="0"/>
              <a:t> = the shark				ka </a:t>
            </a:r>
            <a:r>
              <a:rPr lang="en-US" sz="3400" dirty="0" err="1"/>
              <a:t>nani</a:t>
            </a:r>
            <a:r>
              <a:rPr lang="en-US" sz="3400" dirty="0"/>
              <a:t> = the beauty</a:t>
            </a:r>
          </a:p>
          <a:p>
            <a:pPr marL="0" indent="0">
              <a:buNone/>
            </a:pPr>
            <a:r>
              <a:rPr lang="en-US" sz="3400" dirty="0"/>
              <a:t>ka </a:t>
            </a:r>
            <a:r>
              <a:rPr lang="en-US" sz="3400" dirty="0" err="1"/>
              <a:t>lio</a:t>
            </a:r>
            <a:r>
              <a:rPr lang="en-US" sz="3400" dirty="0"/>
              <a:t> = the horse				ka </a:t>
            </a:r>
            <a:r>
              <a:rPr lang="en-US" sz="3400" dirty="0" err="1"/>
              <a:t>pōpoki</a:t>
            </a:r>
            <a:r>
              <a:rPr lang="en-US" sz="3400" dirty="0"/>
              <a:t> = the cat</a:t>
            </a:r>
          </a:p>
          <a:p>
            <a:pPr marL="0" indent="0">
              <a:buNone/>
            </a:pPr>
            <a:r>
              <a:rPr lang="en-US" sz="3400" dirty="0"/>
              <a:t>ka hale = the house				ka </a:t>
            </a:r>
            <a:r>
              <a:rPr lang="en-US" sz="3400" dirty="0" err="1"/>
              <a:t>ʻīlio</a:t>
            </a:r>
            <a:r>
              <a:rPr lang="en-US" sz="3400" dirty="0"/>
              <a:t> = the dog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60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B60E8-0AEA-C742-ABAC-E2B90888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notes on this topic: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52326-7F3C-904A-AC82-998BEB97D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Best practice is to learn a new noun with the word “the”.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Hawaiian (unlike English), abstract nouns use the article “the”, such as love, hope,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Don’t stress over ka/</a:t>
            </a:r>
            <a:r>
              <a:rPr lang="en-US" dirty="0" err="1"/>
              <a:t>ke</a:t>
            </a:r>
            <a:r>
              <a:rPr lang="en-US" dirty="0"/>
              <a:t> – you will be understood if you use the wrong one!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02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391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three ways to say “the”</vt:lpstr>
      <vt:lpstr>Why so many?</vt:lpstr>
      <vt:lpstr>How do you use nā?</vt:lpstr>
      <vt:lpstr> Ka or Ke ? </vt:lpstr>
      <vt:lpstr>Helpful notes on this topic: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ways to say “the”</dc:title>
  <dc:creator>David Del Rocco</dc:creator>
  <cp:lastModifiedBy>Rick Wagner</cp:lastModifiedBy>
  <cp:revision>4</cp:revision>
  <dcterms:created xsi:type="dcterms:W3CDTF">2021-06-12T17:34:56Z</dcterms:created>
  <dcterms:modified xsi:type="dcterms:W3CDTF">2021-06-14T19:10:53Z</dcterms:modified>
</cp:coreProperties>
</file>