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A3C9-36A6-DA47-BE90-D0B0E1D40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0312D-1B59-E34C-9942-0A05EE08C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834F-0E34-2147-B229-602D7ACA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C854D-FB4F-124E-8C71-903FD2B1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E11C4-FACE-684A-85F5-2502986A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6D611-754C-1244-9385-36897BD2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D41CC-5E3B-9F43-9C1C-B8ECCC730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F4BE8-B5EE-DF4E-9DA9-0BABF743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E6CC-4226-9B4E-80F7-08C9B9BC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DDD31-6A16-1D4B-82AC-364DC908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E0498F-7433-7744-9F1F-EEC230A89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DA403-E1E1-F04C-86D3-AE800F017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2706-D982-D14C-B5AE-8DB940B9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790E5-65F9-7C48-8CBF-579AFBD5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B2F60-4807-1340-9B3E-86A12422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1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3B30-C64B-2F4A-BCBE-087B7996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5B8C-75A7-7E44-8D3F-86FBA218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F6B9E-913B-2A4F-A125-BE5C990C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0938-8173-D44B-A0B9-30A2533B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7BFD6-1AF4-7B4B-983D-790890C4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A9A-3FD8-7A42-B3E2-CE03D8CD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9AE2A-B7E8-7249-AFDE-D070F4850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5B77-92D9-A840-A6A5-F4BFED76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9C174-51D5-2F44-B01E-64EEADC5C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81487-B5AC-EB49-AFB0-ED5F0601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3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B42B4-889D-D342-960E-22CA723BD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CE9B0-8DBA-8C48-BA26-51948B479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3D1E8-AC44-514D-83C1-885219096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92ED0-7473-BF4F-9602-E175B69A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F5D08-B5C0-FF47-B4AF-8E77C5B0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F9ED9-6A6F-194F-94B6-43D04D76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9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88307-1769-C046-876A-D26B3AEC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17142-2BA3-5447-A59D-2CA2E9594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ED902-5057-A34B-B9F3-25D30A22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45FE9-285B-8D4A-A242-4342368D5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5D42F-428D-164B-9D4A-62571900F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49481-9D34-8346-B5BF-DACCA1EB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50FBB-C6EC-6644-921F-F99146BB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9AACB-337F-C74A-A7DD-D8FF214C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1AA4C-592E-0F4B-B208-6CD2F4D7B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ABA3E-3AD8-924F-9624-8BBDF452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79427-C8A3-DE4C-B4C4-675E7EE3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DF5F2-3823-8F44-95F9-FE5CDB62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9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23C81-FDD3-9D4B-B0FA-02A28FBE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ABCF0-DD29-A54B-ABA1-B256C610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A9FF9-4E2F-514E-B151-75781583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0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B34F-8092-B641-B8AF-B011166F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FB6EE-FA65-794F-BCAF-200594B7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DC095-354A-B64C-8C67-329DB624B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2C874-2D6F-DE44-8322-B2BAE540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99A1B-C4A6-CF43-8B97-ECA31F3C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297E8-9166-F34F-9230-909C416A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2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3D59-2671-914D-B9AC-FC7DBAAA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9EEB43-9800-F740-9841-52986F755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8A78F-FF43-2B4C-A665-AC6D5DA61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90310-24C6-9448-89B2-514135D0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4E915-2F46-9843-95EC-815E9C03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5F3CE-0561-D042-9CEC-17032D05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9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6CA9E-373B-704A-9604-8136E1B0F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0A5C4-A1DA-F54C-87C9-1E8D3E36B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BE12F-E1D1-E34E-AACF-A1B112CFC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3D51-5CB2-B241-BFE8-8891E3840F2F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1E26-9EA2-C945-B316-5032FE684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1EF7B-9342-D441-BD15-093BEA75B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4F88-88C4-524E-A01A-BB8EC415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D457-282F-BF46-B571-F0DEC4CC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7969"/>
            <a:ext cx="9144000" cy="1297458"/>
          </a:xfrm>
        </p:spPr>
        <p:txBody>
          <a:bodyPr>
            <a:normAutofit/>
          </a:bodyPr>
          <a:lstStyle/>
          <a:p>
            <a:r>
              <a:rPr lang="en-US" sz="7200" b="1" dirty="0"/>
              <a:t>Numbers in Hawaiian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5117B-154E-5146-AD0C-FCD688E3E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5818" y="4775116"/>
            <a:ext cx="3635120" cy="12544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Word Cloud Background Composed Out Of Numbers Stock Photo, Picture And  Royalty Free Image. Image 25975056.">
            <a:extLst>
              <a:ext uri="{FF2B5EF4-FFF2-40B4-BE49-F238E27FC236}">
                <a16:creationId xmlns:a16="http://schemas.microsoft.com/office/drawing/2014/main" id="{C5E1D30A-6B81-5D46-B5E8-F146C92DF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038" y="2849005"/>
            <a:ext cx="5638406" cy="329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7CC8C90-3931-B345-A175-486519E588FE}"/>
              </a:ext>
            </a:extLst>
          </p:cNvPr>
          <p:cNvSpPr/>
          <p:nvPr/>
        </p:nvSpPr>
        <p:spPr>
          <a:xfrm>
            <a:off x="3455378" y="647419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https://www.123rf.com/photo_25975056_word-cloud-background-composed-out-of-numbers.html</a:t>
            </a:r>
          </a:p>
        </p:txBody>
      </p:sp>
    </p:spTree>
    <p:extLst>
      <p:ext uri="{BB962C8B-B14F-4D97-AF65-F5344CB8AC3E}">
        <p14:creationId xmlns:p14="http://schemas.microsoft.com/office/powerpoint/2010/main" val="146401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9AB1-EE42-A648-B7C7-3F191E32B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420130"/>
            <a:ext cx="11541211" cy="61854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800" dirty="0">
                <a:solidFill>
                  <a:srgbClr val="7030A0"/>
                </a:solidFill>
              </a:rPr>
              <a:t>1    </a:t>
            </a:r>
            <a:r>
              <a:rPr lang="en-US" sz="5800" dirty="0" err="1"/>
              <a:t>ʻekahi</a:t>
            </a:r>
            <a:r>
              <a:rPr lang="en-US" sz="5800" dirty="0"/>
              <a:t>					</a:t>
            </a:r>
            <a:r>
              <a:rPr lang="en-US" sz="5800" dirty="0">
                <a:solidFill>
                  <a:srgbClr val="7030A0"/>
                </a:solidFill>
              </a:rPr>
              <a:t>6</a:t>
            </a:r>
            <a:r>
              <a:rPr lang="en-US" sz="5800" dirty="0"/>
              <a:t>     </a:t>
            </a:r>
            <a:r>
              <a:rPr lang="en-US" sz="5800" dirty="0" err="1"/>
              <a:t>ʻeono</a:t>
            </a:r>
            <a:endParaRPr lang="en-US" sz="5800" dirty="0"/>
          </a:p>
          <a:p>
            <a:endParaRPr lang="en-US" sz="5800" dirty="0"/>
          </a:p>
          <a:p>
            <a:pPr marL="0" indent="0">
              <a:buNone/>
            </a:pPr>
            <a:r>
              <a:rPr lang="en-US" sz="5800" dirty="0">
                <a:solidFill>
                  <a:srgbClr val="7030A0"/>
                </a:solidFill>
              </a:rPr>
              <a:t>2    </a:t>
            </a:r>
            <a:r>
              <a:rPr lang="en-US" sz="5800" dirty="0" err="1"/>
              <a:t>ʻelua</a:t>
            </a:r>
            <a:r>
              <a:rPr lang="en-US" sz="5800" dirty="0"/>
              <a:t>					</a:t>
            </a:r>
            <a:r>
              <a:rPr lang="en-US" sz="5800" dirty="0">
                <a:solidFill>
                  <a:srgbClr val="7030A0"/>
                </a:solidFill>
              </a:rPr>
              <a:t>7     </a:t>
            </a:r>
            <a:r>
              <a:rPr lang="en-US" sz="5800" dirty="0" err="1"/>
              <a:t>ʻehiku</a:t>
            </a:r>
            <a:endParaRPr lang="en-US" sz="5800" dirty="0"/>
          </a:p>
          <a:p>
            <a:pPr marL="0" indent="0">
              <a:buNone/>
            </a:pPr>
            <a:endParaRPr lang="en-US" sz="5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5800" dirty="0">
                <a:solidFill>
                  <a:srgbClr val="7030A0"/>
                </a:solidFill>
              </a:rPr>
              <a:t>3    </a:t>
            </a:r>
            <a:r>
              <a:rPr lang="en-US" sz="5800" dirty="0" err="1"/>
              <a:t>ʻekolu</a:t>
            </a:r>
            <a:r>
              <a:rPr lang="en-US" sz="5800" dirty="0"/>
              <a:t>					</a:t>
            </a:r>
            <a:r>
              <a:rPr lang="en-US" sz="5800" dirty="0">
                <a:solidFill>
                  <a:srgbClr val="7030A0"/>
                </a:solidFill>
              </a:rPr>
              <a:t>8     </a:t>
            </a:r>
            <a:r>
              <a:rPr lang="en-US" sz="5800" dirty="0" err="1"/>
              <a:t>ʻewalu</a:t>
            </a:r>
            <a:endParaRPr lang="en-US" sz="5800" dirty="0"/>
          </a:p>
          <a:p>
            <a:endParaRPr lang="en-US" sz="5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5800" dirty="0">
                <a:solidFill>
                  <a:srgbClr val="7030A0"/>
                </a:solidFill>
              </a:rPr>
              <a:t>4    </a:t>
            </a:r>
            <a:r>
              <a:rPr lang="en-US" sz="5800" dirty="0" err="1"/>
              <a:t>ʻehā</a:t>
            </a:r>
            <a:r>
              <a:rPr lang="en-US" sz="5800" dirty="0"/>
              <a:t>					</a:t>
            </a:r>
            <a:r>
              <a:rPr lang="en-US" sz="5800" dirty="0">
                <a:solidFill>
                  <a:srgbClr val="7030A0"/>
                </a:solidFill>
              </a:rPr>
              <a:t>9     </a:t>
            </a:r>
            <a:r>
              <a:rPr lang="en-US" sz="5800" dirty="0" err="1"/>
              <a:t>ʻeiwa</a:t>
            </a:r>
            <a:endParaRPr lang="en-US" sz="5800" dirty="0"/>
          </a:p>
          <a:p>
            <a:endParaRPr lang="en-US" sz="5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5800" dirty="0">
                <a:solidFill>
                  <a:srgbClr val="7030A0"/>
                </a:solidFill>
              </a:rPr>
              <a:t>5</a:t>
            </a:r>
            <a:r>
              <a:rPr lang="en-US" sz="5800" dirty="0"/>
              <a:t>   </a:t>
            </a:r>
            <a:r>
              <a:rPr lang="en-US" sz="5800" dirty="0" err="1"/>
              <a:t>ʻelima</a:t>
            </a:r>
            <a:r>
              <a:rPr lang="en-US" sz="5800" dirty="0"/>
              <a:t>				    </a:t>
            </a:r>
            <a:r>
              <a:rPr lang="en-US" sz="5800" dirty="0">
                <a:solidFill>
                  <a:srgbClr val="7030A0"/>
                </a:solidFill>
              </a:rPr>
              <a:t>10     </a:t>
            </a:r>
            <a:r>
              <a:rPr lang="en-US" sz="5800" dirty="0" err="1"/>
              <a:t>ʻumi</a:t>
            </a:r>
            <a:endParaRPr lang="en-US" sz="5800" dirty="0"/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6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4EA5-56FF-7C44-84A7-E8E0E944F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Numbers from 1-9 have that prefix </a:t>
            </a:r>
            <a:r>
              <a:rPr lang="en-US" b="1" dirty="0" err="1"/>
              <a:t>ʻe</a:t>
            </a:r>
            <a:r>
              <a:rPr lang="en-US" dirty="0"/>
              <a:t>.  In writing, you will sometimes see a variant which starts with </a:t>
            </a:r>
            <a:r>
              <a:rPr lang="en-US" b="1" dirty="0" err="1"/>
              <a:t>ʻa</a:t>
            </a:r>
            <a:r>
              <a:rPr lang="en-US" dirty="0"/>
              <a:t>. For example, </a:t>
            </a:r>
            <a:r>
              <a:rPr lang="en-US" dirty="0" err="1"/>
              <a:t>ʻakahi</a:t>
            </a:r>
            <a:r>
              <a:rPr lang="en-US" dirty="0"/>
              <a:t>, </a:t>
            </a:r>
            <a:r>
              <a:rPr lang="en-US" dirty="0" err="1"/>
              <a:t>ʻalua</a:t>
            </a:r>
            <a:r>
              <a:rPr lang="en-US" dirty="0"/>
              <a:t>, </a:t>
            </a:r>
            <a:r>
              <a:rPr lang="en-US" dirty="0" err="1"/>
              <a:t>ʻakolu</a:t>
            </a:r>
            <a:r>
              <a:rPr lang="en-US" dirty="0"/>
              <a:t>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ʻewalu</a:t>
            </a:r>
            <a:r>
              <a:rPr lang="en-US" dirty="0"/>
              <a:t> and </a:t>
            </a:r>
            <a:r>
              <a:rPr lang="en-US" b="1" dirty="0" err="1"/>
              <a:t>ʻeiwa</a:t>
            </a:r>
            <a:r>
              <a:rPr lang="en-US" dirty="0"/>
              <a:t> usually both use the “v” pronunciation.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word for zero is </a:t>
            </a:r>
            <a:r>
              <a:rPr lang="en-US" b="1" dirty="0" err="1"/>
              <a:t>ʻole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75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EF02-42FD-C644-88C4-FD7A1EC1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9750"/>
          </a:xfrm>
        </p:spPr>
        <p:txBody>
          <a:bodyPr/>
          <a:lstStyle/>
          <a:p>
            <a:pPr algn="ctr"/>
            <a:r>
              <a:rPr lang="en-US" b="1" dirty="0"/>
              <a:t>Higher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E7CBA-D641-F641-8423-0A4801D7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08" y="1099751"/>
            <a:ext cx="11034584" cy="5585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11</a:t>
            </a:r>
            <a:r>
              <a:rPr lang="en-US" sz="3600" dirty="0"/>
              <a:t>   </a:t>
            </a:r>
            <a:r>
              <a:rPr lang="en-US" sz="3600" dirty="0" err="1"/>
              <a:t>ʻumikūmākahi</a:t>
            </a:r>
            <a:r>
              <a:rPr lang="en-US" sz="3600" dirty="0"/>
              <a:t>				</a:t>
            </a:r>
            <a:r>
              <a:rPr lang="en-US" sz="3600" dirty="0">
                <a:solidFill>
                  <a:srgbClr val="7030A0"/>
                </a:solidFill>
              </a:rPr>
              <a:t>16    </a:t>
            </a:r>
            <a:r>
              <a:rPr lang="en-US" sz="3600" dirty="0" err="1"/>
              <a:t>ʻumikūmāono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12 </a:t>
            </a:r>
            <a:r>
              <a:rPr lang="en-US" sz="3600" dirty="0"/>
              <a:t>  </a:t>
            </a:r>
            <a:r>
              <a:rPr lang="en-US" sz="3600" dirty="0" err="1"/>
              <a:t>ʻumikūmālua</a:t>
            </a:r>
            <a:r>
              <a:rPr lang="en-US" sz="3600" dirty="0"/>
              <a:t>				</a:t>
            </a:r>
            <a:r>
              <a:rPr lang="en-US" sz="3600" dirty="0">
                <a:solidFill>
                  <a:srgbClr val="7030A0"/>
                </a:solidFill>
              </a:rPr>
              <a:t>17    </a:t>
            </a:r>
            <a:r>
              <a:rPr lang="en-US" sz="3600" dirty="0" err="1"/>
              <a:t>ʻumikūmāhiku</a:t>
            </a:r>
            <a:endParaRPr lang="en-US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13</a:t>
            </a:r>
            <a:r>
              <a:rPr lang="en-US" sz="3600" dirty="0"/>
              <a:t>   </a:t>
            </a:r>
            <a:r>
              <a:rPr lang="en-US" sz="3600" dirty="0" err="1"/>
              <a:t>ʻumikūmākolu</a:t>
            </a:r>
            <a:r>
              <a:rPr lang="en-US" sz="3600" dirty="0"/>
              <a:t>				</a:t>
            </a:r>
            <a:r>
              <a:rPr lang="en-US" sz="3600" dirty="0">
                <a:solidFill>
                  <a:srgbClr val="7030A0"/>
                </a:solidFill>
              </a:rPr>
              <a:t>18   </a:t>
            </a:r>
            <a:r>
              <a:rPr lang="en-US" sz="3600" dirty="0"/>
              <a:t> </a:t>
            </a:r>
            <a:r>
              <a:rPr lang="en-US" sz="3600" dirty="0" err="1"/>
              <a:t>ʻumikūmāwalu</a:t>
            </a:r>
            <a:endParaRPr lang="en-US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14</a:t>
            </a:r>
            <a:r>
              <a:rPr lang="en-US" sz="3600" dirty="0"/>
              <a:t>   </a:t>
            </a:r>
            <a:r>
              <a:rPr lang="en-US" sz="3600" dirty="0" err="1"/>
              <a:t>ʻumikūmāhā</a:t>
            </a:r>
            <a:r>
              <a:rPr lang="en-US" sz="3600" dirty="0"/>
              <a:t>				</a:t>
            </a:r>
            <a:r>
              <a:rPr lang="en-US" sz="3600" dirty="0">
                <a:solidFill>
                  <a:srgbClr val="7030A0"/>
                </a:solidFill>
              </a:rPr>
              <a:t>19  </a:t>
            </a:r>
            <a:r>
              <a:rPr lang="en-US" sz="3600" dirty="0"/>
              <a:t> </a:t>
            </a:r>
            <a:r>
              <a:rPr lang="en-US" sz="3600" dirty="0" err="1"/>
              <a:t>ʻumikūmāiwa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</a:rPr>
              <a:t>15</a:t>
            </a:r>
            <a:r>
              <a:rPr lang="en-US" sz="3600" dirty="0"/>
              <a:t>   </a:t>
            </a:r>
            <a:r>
              <a:rPr lang="en-US" sz="3600" dirty="0" err="1"/>
              <a:t>ʻumikūmālima</a:t>
            </a:r>
            <a:r>
              <a:rPr lang="en-US" sz="3600" dirty="0"/>
              <a:t>				</a:t>
            </a:r>
            <a:r>
              <a:rPr lang="en-US" sz="3600" dirty="0">
                <a:solidFill>
                  <a:srgbClr val="7030A0"/>
                </a:solidFill>
              </a:rPr>
              <a:t>20    </a:t>
            </a:r>
            <a:r>
              <a:rPr lang="en-US" sz="3600" dirty="0" err="1"/>
              <a:t>iwakālua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098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157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Numbers in Hawaiian</vt:lpstr>
      <vt:lpstr>PowerPoint Presentation</vt:lpstr>
      <vt:lpstr>PowerPoint Presentation</vt:lpstr>
      <vt:lpstr>Higher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in Hawaiian</dc:title>
  <dc:creator>David Del Rocco</dc:creator>
  <cp:lastModifiedBy>David Del Rocco</cp:lastModifiedBy>
  <cp:revision>2</cp:revision>
  <dcterms:created xsi:type="dcterms:W3CDTF">2021-06-18T20:05:33Z</dcterms:created>
  <dcterms:modified xsi:type="dcterms:W3CDTF">2021-06-18T20:23:26Z</dcterms:modified>
</cp:coreProperties>
</file>