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7091-3A4B-6E47-B52A-F782B895C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22CD5-0B05-0646-8452-CF4F25458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06A35-3E32-274F-BA2B-A7EC76B0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8B348-C583-6946-8110-405C756E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4FB54-C295-BE4F-9112-183ACE37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1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5BCA-70D9-C84D-B646-E5DF00CFB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3C14C-216E-0F43-BC30-F721179DB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6515B-DA41-5F4E-B279-8A32ECBD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4E44A-F0E7-504B-A543-C48F45B97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352B4-A5DB-E14F-A7A6-87D577BF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7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101BB3-71FB-4F44-8219-14ABAE578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AAA70-D25A-FF4E-9FCC-0AE915C78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5F61-BB78-DB4D-9E71-75410561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139C9-E47A-7941-B6C6-5FB0AE837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75CAD-EADA-FD4C-A133-057CFB0D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2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D956-2E7E-D842-8915-57B53567D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572DA-4749-224A-B7A6-7C0E23D5B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210EF-45F5-3A46-8E16-435BD3DA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7E29C-014E-FD4D-91DB-8EE6027B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D7FEA-910B-7744-A361-E36B7CBE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0AC1-A7D5-B84E-BB1B-22426406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A99EB-1F30-DA44-93A7-D97695294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760BA-8D32-1542-AA0B-EC019BAE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61D6A-9A66-A54F-AC4F-6CC454A31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01DD0-6EF1-C842-BE22-B960CD6F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7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8393-F8C0-7843-ADF0-0EC2C21A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E2E69-6398-B544-AFE6-63672E84A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CD051-4BAB-154A-95AF-B01668E62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DCBBF-29C9-A04A-8480-721A4948D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BE786-E6C7-194A-BD82-51774A60B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1FB85-2AA5-684A-A2DB-0EB021DAC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0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C8A4D-ED73-B94E-ABBE-97348B9E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83EC8-55E0-524E-A0DF-8FB72D9BF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E7167-0C83-BB47-8B7A-50A326F54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1CC30-CACD-DA4B-AB62-19D023AE7C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E20293-E26B-354F-8484-63555BBAF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9B3E8-F1F2-9A42-ADB5-3D578ED98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96E53-1933-EA4A-A7F3-2E8903C3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E22966-3C17-344F-AFD1-60757EAB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8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AE60A-3C11-4241-A136-CADC6068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24B11-6883-3646-A5CE-1B2CA0E5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438D76-E379-D045-A2EA-D01C7CC0D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C9612-680B-4F47-A75B-FDFD62B7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7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A01BC-5AF3-B743-AF6B-38C38486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9F6E5-AE48-A44A-AF2E-6281C88A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75CEF-A818-E74C-9EE1-37684544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6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2C7B-09AE-5242-B862-739D4ACA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FAE26-4402-554F-BDE3-6408DB807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B1FCC-0575-1A4E-9E9A-B0D6B64E5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2DA80-A9A7-3840-A9A2-F2F1F17A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D50CB-9D3C-8C4D-B7D2-441FA04B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BC4FA-857C-7B43-9FC7-9BC63403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1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9672-0C4C-3947-A3FA-B227DB664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4E682-36B9-5241-A39F-C344DFD8A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A7E7E-3734-4846-BD08-F89914280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06E9B-3B80-154E-86FD-17CC0B35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53F59-31FB-6E46-B972-EED6C109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52BC8-758B-4E4E-BF32-931555FFA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0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98E1C0-E775-F641-A79D-D823DA7DF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129CB-96B4-9E4E-8CAF-92F7817AC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37091-F8A0-2849-A335-A5577732B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768E-12AE-CC44-A8CB-5D1EA5577EA2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CD897-4CC8-FB4F-B942-A7BAAB31B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209AA-C348-A14D-A01E-EF6129639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2256-2B46-B342-A9F7-C6631BD6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3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6CAE-DD58-024F-B999-9A57011C27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Diphthongs and stress in the Hawaiian language</a:t>
            </a:r>
          </a:p>
        </p:txBody>
      </p:sp>
    </p:spTree>
    <p:extLst>
      <p:ext uri="{BB962C8B-B14F-4D97-AF65-F5344CB8AC3E}">
        <p14:creationId xmlns:p14="http://schemas.microsoft.com/office/powerpoint/2010/main" val="95315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3B570-B92C-B946-B817-09AE11AC5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9091"/>
          </a:xfrm>
        </p:spPr>
        <p:txBody>
          <a:bodyPr>
            <a:normAutofit/>
          </a:bodyPr>
          <a:lstStyle/>
          <a:p>
            <a:r>
              <a:rPr lang="en-US" sz="3200" dirty="0"/>
              <a:t>A diphthong is simply two different vowels next to each other (not separated by an ʻokina) which produce one sound.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280C-9F66-4847-9B62-6855F9399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346" y="22242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ae      </a:t>
            </a:r>
            <a:r>
              <a:rPr lang="en-US" dirty="0"/>
              <a:t>		</a:t>
            </a:r>
            <a:r>
              <a:rPr lang="en-US" b="1" dirty="0"/>
              <a:t>ai</a:t>
            </a:r>
            <a:r>
              <a:rPr lang="en-US" dirty="0"/>
              <a:t> 	      	   	 </a:t>
            </a:r>
            <a:r>
              <a:rPr lang="en-US" b="1" dirty="0"/>
              <a:t> ao  </a:t>
            </a:r>
            <a:r>
              <a:rPr lang="en-US" dirty="0"/>
              <a:t>	  		</a:t>
            </a:r>
            <a:r>
              <a:rPr lang="en-US" b="1" dirty="0"/>
              <a:t>au</a:t>
            </a:r>
          </a:p>
          <a:p>
            <a:pPr marL="0" indent="0">
              <a:buNone/>
            </a:pPr>
            <a:r>
              <a:rPr lang="en-US" dirty="0" err="1"/>
              <a:t>ʻae</a:t>
            </a:r>
            <a:r>
              <a:rPr lang="en-US" dirty="0"/>
              <a:t> = yes      		</a:t>
            </a:r>
            <a:r>
              <a:rPr lang="en-US" dirty="0" err="1"/>
              <a:t>ʻai</a:t>
            </a:r>
            <a:r>
              <a:rPr lang="en-US" dirty="0"/>
              <a:t> = eat	     	ao = cloud		au = 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ei</a:t>
            </a:r>
            <a:r>
              <a:rPr lang="en-US" b="1" dirty="0"/>
              <a:t> </a:t>
            </a:r>
            <a:r>
              <a:rPr lang="en-US" dirty="0"/>
              <a:t>   						</a:t>
            </a:r>
            <a:r>
              <a:rPr lang="en-US" b="1" dirty="0" err="1"/>
              <a:t>eu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lei = lei (garland)				</a:t>
            </a:r>
            <a:r>
              <a:rPr lang="en-US" dirty="0" err="1"/>
              <a:t>ʻeleu</a:t>
            </a:r>
            <a:r>
              <a:rPr lang="en-US" dirty="0"/>
              <a:t> = lively, frisky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oe</a:t>
            </a:r>
            <a:r>
              <a:rPr lang="en-US" b="1" dirty="0"/>
              <a:t> </a:t>
            </a:r>
            <a:r>
              <a:rPr lang="en-US" dirty="0"/>
              <a:t>  			</a:t>
            </a:r>
            <a:r>
              <a:rPr lang="en-US" b="1" dirty="0"/>
              <a:t>oi   </a:t>
            </a:r>
            <a:r>
              <a:rPr lang="en-US" dirty="0"/>
              <a:t>	   		 </a:t>
            </a:r>
            <a:r>
              <a:rPr lang="en-US" b="1" dirty="0" err="1"/>
              <a:t>ou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ʻoe</a:t>
            </a:r>
            <a:r>
              <a:rPr lang="en-US" dirty="0"/>
              <a:t> = you		</a:t>
            </a:r>
            <a:r>
              <a:rPr lang="en-US" dirty="0" err="1"/>
              <a:t>ʻoi</a:t>
            </a:r>
            <a:r>
              <a:rPr lang="en-US" dirty="0"/>
              <a:t> = best		</a:t>
            </a:r>
            <a:r>
              <a:rPr lang="en-US" dirty="0" err="1"/>
              <a:t>hou</a:t>
            </a:r>
            <a:r>
              <a:rPr lang="en-US" dirty="0"/>
              <a:t> = new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0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BC8B-223F-4D47-822A-68C0F2FD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4443"/>
          </a:xfrm>
        </p:spPr>
        <p:txBody>
          <a:bodyPr>
            <a:normAutofit fontScale="90000"/>
          </a:bodyPr>
          <a:lstStyle/>
          <a:p>
            <a:r>
              <a:rPr lang="en-US" dirty="0"/>
              <a:t>All of the other vowel combinations without an ʻokina are pronounced as two syllables.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102B6-0025-2C4F-9CF8-03D795E15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6"/>
            <a:ext cx="10515600" cy="415363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oa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koa</a:t>
            </a:r>
            <a:r>
              <a:rPr lang="en-US" dirty="0"/>
              <a:t> = </a:t>
            </a:r>
            <a:r>
              <a:rPr lang="en-US" dirty="0" err="1"/>
              <a:t>koa</a:t>
            </a:r>
            <a:r>
              <a:rPr lang="en-US" dirty="0"/>
              <a:t> wood or tree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ua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ua</a:t>
            </a:r>
            <a:r>
              <a:rPr lang="en-US" dirty="0"/>
              <a:t> = rain (or past tense marker)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ea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pehea</a:t>
            </a:r>
            <a:r>
              <a:rPr lang="en-US" dirty="0"/>
              <a:t> = how</a:t>
            </a:r>
          </a:p>
        </p:txBody>
      </p:sp>
    </p:spTree>
    <p:extLst>
      <p:ext uri="{BB962C8B-B14F-4D97-AF65-F5344CB8AC3E}">
        <p14:creationId xmlns:p14="http://schemas.microsoft.com/office/powerpoint/2010/main" val="333993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B988C-E1E6-F042-8416-720AD407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Note that any vowels separated by an ʻokina will always be pronounced as two separate syllables.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E4EE5-7843-FD41-AC2F-633F48E5E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9059"/>
            <a:ext cx="10515600" cy="3507904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aʻo</a:t>
            </a:r>
            <a:r>
              <a:rPr lang="en-US" dirty="0"/>
              <a:t> = to teach, learn</a:t>
            </a:r>
          </a:p>
          <a:p>
            <a:pPr marL="0" indent="0">
              <a:buNone/>
            </a:pPr>
            <a:r>
              <a:rPr lang="en-US" b="1" dirty="0" err="1"/>
              <a:t>iʻa</a:t>
            </a:r>
            <a:r>
              <a:rPr lang="en-US" dirty="0"/>
              <a:t> = fish</a:t>
            </a:r>
          </a:p>
          <a:p>
            <a:pPr marL="0" indent="0">
              <a:buNone/>
            </a:pPr>
            <a:r>
              <a:rPr lang="en-US" b="1" dirty="0" err="1"/>
              <a:t>koʻu</a:t>
            </a:r>
            <a:r>
              <a:rPr lang="en-US" dirty="0"/>
              <a:t> = my</a:t>
            </a:r>
          </a:p>
          <a:p>
            <a:pPr marL="0" indent="0">
              <a:buNone/>
            </a:pPr>
            <a:r>
              <a:rPr lang="en-US" b="1" dirty="0" err="1"/>
              <a:t>poʻo</a:t>
            </a:r>
            <a:r>
              <a:rPr lang="en-US" dirty="0"/>
              <a:t> = head</a:t>
            </a:r>
          </a:p>
        </p:txBody>
      </p:sp>
    </p:spTree>
    <p:extLst>
      <p:ext uri="{BB962C8B-B14F-4D97-AF65-F5344CB8AC3E}">
        <p14:creationId xmlns:p14="http://schemas.microsoft.com/office/powerpoint/2010/main" val="206308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7504D-431E-F345-B5D0-CEB64938C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of these sounds are very similar.  Practice saying them to feel and hear the difference.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05217-E27D-504E-A935-4B3A27601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ae   	ai				</a:t>
            </a:r>
            <a:r>
              <a:rPr lang="en-US" b="1" dirty="0" err="1"/>
              <a:t>kae</a:t>
            </a:r>
            <a:r>
              <a:rPr lang="en-US" b="1" dirty="0"/>
              <a:t>		kai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ao    	au				</a:t>
            </a:r>
            <a:r>
              <a:rPr lang="en-US" b="1" dirty="0" err="1"/>
              <a:t>kao</a:t>
            </a:r>
            <a:r>
              <a:rPr lang="en-US" b="1" dirty="0"/>
              <a:t>		kau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ei</a:t>
            </a:r>
            <a:r>
              <a:rPr lang="en-US" b="1" dirty="0"/>
              <a:t>   	 </a:t>
            </a:r>
            <a:r>
              <a:rPr lang="en-US" b="1" dirty="0" err="1"/>
              <a:t>ē</a:t>
            </a:r>
            <a:r>
              <a:rPr lang="en-US" b="1" dirty="0"/>
              <a:t>				lei		</a:t>
            </a:r>
            <a:r>
              <a:rPr lang="en-US" b="1" dirty="0" err="1"/>
              <a:t>lē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oe</a:t>
            </a:r>
            <a:r>
              <a:rPr lang="en-US" b="1" dirty="0"/>
              <a:t>   	 oi				</a:t>
            </a:r>
            <a:r>
              <a:rPr lang="en-US" b="1" dirty="0" err="1"/>
              <a:t>koe</a:t>
            </a:r>
            <a:r>
              <a:rPr lang="en-US" b="1" dirty="0"/>
              <a:t>		koi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ou</a:t>
            </a:r>
            <a:r>
              <a:rPr lang="en-US" b="1" dirty="0"/>
              <a:t> 	 </a:t>
            </a:r>
            <a:r>
              <a:rPr lang="en-US" b="1" dirty="0" err="1"/>
              <a:t>ō</a:t>
            </a:r>
            <a:r>
              <a:rPr lang="en-US" b="1" dirty="0"/>
              <a:t>				</a:t>
            </a:r>
            <a:r>
              <a:rPr lang="en-US" b="1" dirty="0" err="1"/>
              <a:t>hou</a:t>
            </a:r>
            <a:r>
              <a:rPr lang="en-US" b="1" dirty="0"/>
              <a:t>		</a:t>
            </a:r>
            <a:r>
              <a:rPr lang="en-US" b="1" dirty="0" err="1"/>
              <a:t>hō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067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9A64E-99B6-0141-AC17-529F9FE0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stress or accent in Hawaiian generally falls on the next-to-the-last syllable.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8270-21B8-F34E-97BA-9B0083E95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grammar books, they call this the penultimate syllable.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ʻōlelo</a:t>
            </a:r>
            <a:r>
              <a:rPr lang="en-US" dirty="0"/>
              <a:t> = language (accent falls on the “e”)</a:t>
            </a:r>
          </a:p>
          <a:p>
            <a:pPr marL="0" indent="0">
              <a:buNone/>
            </a:pPr>
            <a:r>
              <a:rPr lang="en-US" b="1" dirty="0" err="1"/>
              <a:t>pulelehua</a:t>
            </a:r>
            <a:r>
              <a:rPr lang="en-US" dirty="0"/>
              <a:t> = butterfly (accent falls on the 2</a:t>
            </a:r>
            <a:r>
              <a:rPr lang="en-US" baseline="30000" dirty="0"/>
              <a:t>nd </a:t>
            </a:r>
            <a:r>
              <a:rPr lang="en-US" dirty="0"/>
              <a:t>“u”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kanaka</a:t>
            </a:r>
            <a:r>
              <a:rPr lang="en-US" dirty="0">
                <a:sym typeface="Wingdings" pitchFamily="2" charset="2"/>
              </a:rPr>
              <a:t> = person (accent falls on the 2</a:t>
            </a:r>
            <a:r>
              <a:rPr lang="en-US" baseline="30000" dirty="0">
                <a:sym typeface="Wingdings" pitchFamily="2" charset="2"/>
              </a:rPr>
              <a:t>nd</a:t>
            </a:r>
            <a:r>
              <a:rPr lang="en-US" dirty="0">
                <a:sym typeface="Wingdings" pitchFamily="2" charset="2"/>
              </a:rPr>
              <a:t> “a”)</a:t>
            </a:r>
          </a:p>
          <a:p>
            <a:pPr marL="0" indent="0">
              <a:buNone/>
            </a:pPr>
            <a:r>
              <a:rPr lang="en-US" b="1" dirty="0" err="1">
                <a:sym typeface="Wingdings" pitchFamily="2" charset="2"/>
              </a:rPr>
              <a:t>mahina</a:t>
            </a:r>
            <a:r>
              <a:rPr lang="en-US" dirty="0">
                <a:sym typeface="Wingdings" pitchFamily="2" charset="2"/>
              </a:rPr>
              <a:t> = moon (accent falls on the “</a:t>
            </a:r>
            <a:r>
              <a:rPr lang="en-US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9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439DC-6240-FF4A-9304-793CE7C1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exception to this is a word ending in a diphthong or a vowel with </a:t>
            </a:r>
            <a:r>
              <a:rPr lang="en-US" dirty="0" err="1"/>
              <a:t>kahakō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17B0C-8B4E-FD42-838A-431CF9169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Hanalei</a:t>
            </a:r>
            <a:r>
              <a:rPr lang="en-US" dirty="0"/>
              <a:t> = a town on </a:t>
            </a:r>
            <a:r>
              <a:rPr lang="en-US" dirty="0" err="1"/>
              <a:t>Kauaʻi</a:t>
            </a:r>
            <a:r>
              <a:rPr lang="en-US" dirty="0"/>
              <a:t> (accent is on “</a:t>
            </a:r>
            <a:r>
              <a:rPr lang="en-US" dirty="0" err="1"/>
              <a:t>ei</a:t>
            </a:r>
            <a:r>
              <a:rPr lang="en-US" dirty="0"/>
              <a:t>”)</a:t>
            </a:r>
          </a:p>
          <a:p>
            <a:pPr marL="0" indent="0">
              <a:buNone/>
            </a:pPr>
            <a:r>
              <a:rPr lang="en-US" b="1" dirty="0" err="1"/>
              <a:t>manō</a:t>
            </a:r>
            <a:r>
              <a:rPr lang="en-US" dirty="0"/>
              <a:t> = shark (accent is on “</a:t>
            </a:r>
            <a:r>
              <a:rPr lang="en-US" dirty="0" err="1"/>
              <a:t>ō</a:t>
            </a:r>
            <a:r>
              <a:rPr lang="en-US" dirty="0"/>
              <a:t>”)</a:t>
            </a:r>
          </a:p>
          <a:p>
            <a:pPr marL="0" indent="0">
              <a:buNone/>
            </a:pPr>
            <a:r>
              <a:rPr lang="en-US" b="1" dirty="0"/>
              <a:t>i </a:t>
            </a:r>
            <a:r>
              <a:rPr lang="en-US" b="1" dirty="0" err="1"/>
              <a:t>nehinei</a:t>
            </a:r>
            <a:r>
              <a:rPr lang="en-US" b="1" dirty="0"/>
              <a:t> </a:t>
            </a:r>
            <a:r>
              <a:rPr lang="en-US" dirty="0"/>
              <a:t>= yesterday (accent is on “</a:t>
            </a:r>
            <a:r>
              <a:rPr lang="en-US" dirty="0" err="1"/>
              <a:t>ei</a:t>
            </a:r>
            <a:r>
              <a:rPr lang="en-US" dirty="0"/>
              <a:t>”)</a:t>
            </a:r>
          </a:p>
          <a:p>
            <a:pPr marL="0" indent="0">
              <a:buNone/>
            </a:pPr>
            <a:r>
              <a:rPr lang="en-US" b="1" dirty="0" err="1"/>
              <a:t>moloā</a:t>
            </a:r>
            <a:r>
              <a:rPr lang="en-US" dirty="0"/>
              <a:t> = lazy (accent is on “</a:t>
            </a:r>
            <a:r>
              <a:rPr lang="en-US" dirty="0" err="1"/>
              <a:t>ā</a:t>
            </a:r>
            <a:r>
              <a:rPr lang="en-US" dirty="0"/>
              <a:t>”)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8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59FB-0C62-8E4E-8CAF-B674CE3E9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351"/>
            <a:ext cx="10550611" cy="2236573"/>
          </a:xfrm>
        </p:spPr>
        <p:txBody>
          <a:bodyPr>
            <a:normAutofit fontScale="90000"/>
          </a:bodyPr>
          <a:lstStyle/>
          <a:p>
            <a:r>
              <a:rPr lang="en-US" dirty="0"/>
              <a:t>A word with both a </a:t>
            </a:r>
            <a:r>
              <a:rPr lang="en-US" dirty="0" err="1"/>
              <a:t>kahakō</a:t>
            </a:r>
            <a:r>
              <a:rPr lang="en-US" dirty="0"/>
              <a:t> and a diphthong tend to be pronounced equally, without a strong stress on either syllable.  The same is true for a word with two </a:t>
            </a:r>
            <a:r>
              <a:rPr lang="en-US" dirty="0" err="1"/>
              <a:t>kahakō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D62B2-5CC5-E84D-9724-4B5F541E4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0270"/>
            <a:ext cx="10515600" cy="33966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hālau </a:t>
            </a:r>
            <a:r>
              <a:rPr lang="en-US" dirty="0"/>
              <a:t>= school of hula</a:t>
            </a:r>
          </a:p>
          <a:p>
            <a:pPr marL="0" indent="0">
              <a:buNone/>
            </a:pPr>
            <a:r>
              <a:rPr lang="en-US" b="1" dirty="0" err="1"/>
              <a:t>hānau</a:t>
            </a:r>
            <a:r>
              <a:rPr lang="en-US" dirty="0"/>
              <a:t> = birth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kīwī</a:t>
            </a:r>
            <a:r>
              <a:rPr lang="en-US" dirty="0"/>
              <a:t>= TV</a:t>
            </a:r>
          </a:p>
          <a:p>
            <a:pPr marL="0" indent="0">
              <a:buNone/>
            </a:pPr>
            <a:r>
              <a:rPr lang="en-US" b="1" dirty="0" err="1"/>
              <a:t>lōlō</a:t>
            </a:r>
            <a:r>
              <a:rPr lang="en-US" dirty="0"/>
              <a:t> = foolish, simple-minded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41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448</Words>
  <Application>Microsoft Macintosh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Diphthongs and stress in the Hawaiian language</vt:lpstr>
      <vt:lpstr>A diphthong is simply two different vowels next to each other (not separated by an ʻokina) which produce one sound.</vt:lpstr>
      <vt:lpstr>All of the other vowel combinations without an ʻokina are pronounced as two syllables.  Examples:</vt:lpstr>
      <vt:lpstr>Note that any vowels separated by an ʻokina will always be pronounced as two separate syllables.</vt:lpstr>
      <vt:lpstr>Some of these sounds are very similar.  Practice saying them to feel and hear the difference.</vt:lpstr>
      <vt:lpstr>Word stress or accent in Hawaiian generally falls on the next-to-the-last syllable.</vt:lpstr>
      <vt:lpstr>The exception to this is a word ending in a diphthong or a vowel with kahakō.</vt:lpstr>
      <vt:lpstr>A word with both a kahakō and a diphthong tend to be pronounced equally, without a strong stress on either syllable.  The same is true for a word with two kahakō.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Diphthongs and stress in the Hawaiian language</dc:title>
  <dc:creator>David Del Rocco</dc:creator>
  <cp:lastModifiedBy>David Del Rocco</cp:lastModifiedBy>
  <cp:revision>3</cp:revision>
  <dcterms:created xsi:type="dcterms:W3CDTF">2021-06-19T17:19:06Z</dcterms:created>
  <dcterms:modified xsi:type="dcterms:W3CDTF">2021-06-19T17:52:00Z</dcterms:modified>
</cp:coreProperties>
</file>